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lv" ContentType="video/unknown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256" r:id="rId2"/>
    <p:sldId id="257" r:id="rId3"/>
    <p:sldId id="299" r:id="rId4"/>
    <p:sldId id="258" r:id="rId5"/>
    <p:sldId id="295" r:id="rId6"/>
    <p:sldId id="296" r:id="rId7"/>
    <p:sldId id="297" r:id="rId8"/>
    <p:sldId id="298" r:id="rId9"/>
    <p:sldId id="259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70" r:id="rId18"/>
    <p:sldId id="271" r:id="rId19"/>
    <p:sldId id="272" r:id="rId20"/>
    <p:sldId id="300" r:id="rId21"/>
    <p:sldId id="27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01" r:id="rId39"/>
    <p:sldId id="303" r:id="rId40"/>
    <p:sldId id="304" r:id="rId41"/>
    <p:sldId id="302" r:id="rId42"/>
    <p:sldId id="310" r:id="rId43"/>
    <p:sldId id="306" r:id="rId44"/>
    <p:sldId id="308" r:id="rId45"/>
    <p:sldId id="305" r:id="rId46"/>
    <p:sldId id="307" r:id="rId47"/>
    <p:sldId id="314" r:id="rId48"/>
    <p:sldId id="309" r:id="rId49"/>
    <p:sldId id="311" r:id="rId50"/>
    <p:sldId id="312" r:id="rId51"/>
    <p:sldId id="313" r:id="rId52"/>
    <p:sldId id="293" r:id="rId5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4660"/>
  </p:normalViewPr>
  <p:slideViewPr>
    <p:cSldViewPr>
      <p:cViewPr varScale="1">
        <p:scale>
          <a:sx n="38" d="100"/>
          <a:sy n="38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7C86A-5C77-4E0F-A025-880017E0CBB6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BF388-D9A9-4C2A-82A6-82D9AC65D85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00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C453937-513D-499D-B1CD-C6BE95CD7F48}" type="datetimeFigureOut">
              <a:rPr lang="pt-BR" smtClean="0"/>
              <a:pPr/>
              <a:t>18/02/2011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18836D-5287-4F04-8951-AA08CEAAF99B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gif"/><Relationship Id="rId7" Type="http://schemas.openxmlformats.org/officeDocument/2006/relationships/image" Target="../media/image58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10" Type="http://schemas.openxmlformats.org/officeDocument/2006/relationships/image" Target="../media/image61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Meus%20documentos\Alice\Alice,%20aula%20de%20monitoria%20Social,%20Dra%20Adriana\Hyundai%20Lipstick%20Note%20%20%20o%20comercial%20do%20Elantra%20com%20um%20'tom'%20l&#233;sbico%20%20%20MKTmais.com.wmv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11" Type="http://schemas.openxmlformats.org/officeDocument/2006/relationships/image" Target="../media/image41.jpeg"/><Relationship Id="rId5" Type="http://schemas.openxmlformats.org/officeDocument/2006/relationships/image" Target="../media/image35.jpg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142984"/>
            <a:ext cx="9144000" cy="321471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b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Percepção Social:</a:t>
            </a:r>
            <a:br>
              <a:rPr lang="pt-BR" sz="4800" b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4800" b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Como Chegamos a Entender </a:t>
            </a:r>
            <a:br>
              <a:rPr lang="pt-BR" sz="4800" b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4800" b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 Pessoas</a:t>
            </a:r>
            <a:endParaRPr lang="pt-BR" sz="4800" b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9864" y="4797152"/>
            <a:ext cx="9144000" cy="1357322"/>
          </a:xfrm>
        </p:spPr>
        <p:txBody>
          <a:bodyPr>
            <a:noAutofit/>
          </a:bodyPr>
          <a:lstStyle/>
          <a:p>
            <a:pPr algn="ctr"/>
            <a:r>
              <a:rPr lang="pt-BR" sz="1800" dirty="0" smtClean="0">
                <a:latin typeface="Constantia" pitchFamily="18" charset="0"/>
              </a:rPr>
              <a:t>Pontifícia Universidade Católica de Goiás</a:t>
            </a:r>
          </a:p>
          <a:p>
            <a:pPr algn="ctr"/>
            <a:r>
              <a:rPr lang="pt-BR" sz="1800" dirty="0" smtClean="0">
                <a:latin typeface="Constantia" pitchFamily="18" charset="0"/>
              </a:rPr>
              <a:t>Psicologia Social II</a:t>
            </a:r>
          </a:p>
          <a:p>
            <a:pPr algn="ctr"/>
            <a:r>
              <a:rPr lang="pt-BR" sz="1800" dirty="0" smtClean="0">
                <a:latin typeface="Constantia" pitchFamily="18" charset="0"/>
              </a:rPr>
              <a:t>Professora: Drª Adriana Bernardes Pereira</a:t>
            </a:r>
          </a:p>
          <a:p>
            <a:pPr algn="ctr"/>
            <a:r>
              <a:rPr lang="pt-BR" sz="1800" dirty="0" smtClean="0">
                <a:latin typeface="Constantia" pitchFamily="18" charset="0"/>
              </a:rPr>
              <a:t>Monitora: Amanda</a:t>
            </a:r>
            <a:endParaRPr lang="pt-BR" sz="1800" dirty="0">
              <a:latin typeface="Constantia" pitchFamily="18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3096344" cy="365125"/>
          </a:xfrm>
        </p:spPr>
        <p:txBody>
          <a:bodyPr/>
          <a:lstStyle/>
          <a:p>
            <a:r>
              <a:rPr lang="pt-BR" dirty="0" smtClean="0"/>
              <a:t>Slides originalmente feitos por Alice Canuto</a:t>
            </a:r>
            <a:endParaRPr lang="pt-BR" dirty="0"/>
          </a:p>
        </p:txBody>
      </p:sp>
      <p:sp>
        <p:nvSpPr>
          <p:cNvPr id="5" name="Estrela de 5 pontas 4"/>
          <p:cNvSpPr/>
          <p:nvPr/>
        </p:nvSpPr>
        <p:spPr>
          <a:xfrm>
            <a:off x="4427984" y="4005064"/>
            <a:ext cx="72008" cy="720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724648"/>
          </a:xfrm>
        </p:spPr>
        <p:txBody>
          <a:bodyPr>
            <a:no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Multicanais não-verbais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2428892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Se você deixa de notar o comportamento do olhar, poderá ainda notar o tom da voz ou um gesto incomum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Em suma, não acontece que uma </a:t>
            </a:r>
            <a:r>
              <a:rPr lang="pt-BR" i="1" dirty="0" smtClean="0">
                <a:solidFill>
                  <a:srgbClr val="FFFFFF"/>
                </a:solidFill>
              </a:rPr>
              <a:t>única</a:t>
            </a:r>
            <a:r>
              <a:rPr lang="pt-BR" dirty="0" smtClean="0">
                <a:solidFill>
                  <a:srgbClr val="FFFFFF"/>
                </a:solidFill>
              </a:rPr>
              <a:t> pista importante sirva de sinal para a resposta correta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2050" name="Picture 2" descr="D:\Meus documentos\Minhas imagens\demi-moore-pinturas-famosas-0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143380"/>
            <a:ext cx="1857404" cy="2509834"/>
          </a:xfrm>
          <a:prstGeom prst="rect">
            <a:avLst/>
          </a:prstGeom>
          <a:noFill/>
        </p:spPr>
      </p:pic>
      <p:pic>
        <p:nvPicPr>
          <p:cNvPr id="2051" name="Picture 3" descr="D:\Meus documentos\Minhas imagens\monalisa sfumato  davinc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151282"/>
            <a:ext cx="2216594" cy="2492428"/>
          </a:xfrm>
          <a:prstGeom prst="rect">
            <a:avLst/>
          </a:prstGeom>
          <a:noFill/>
        </p:spPr>
      </p:pic>
      <p:pic>
        <p:nvPicPr>
          <p:cNvPr id="2052" name="Picture 4" descr="D:\Meus documentos\Minhas imagens\estamir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143380"/>
            <a:ext cx="2279454" cy="2528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704088"/>
            <a:ext cx="9108504" cy="708688"/>
          </a:xfrm>
        </p:spPr>
        <p:txBody>
          <a:bodyPr>
            <a:noAutofit/>
          </a:bodyPr>
          <a:lstStyle/>
          <a:p>
            <a:pPr algn="ctr"/>
            <a:r>
              <a:rPr lang="pt-BR" sz="3200" dirty="0" smtClean="0">
                <a:solidFill>
                  <a:srgbClr val="F8F9FA"/>
                </a:solidFill>
                <a:latin typeface="+mn-lt"/>
              </a:rPr>
              <a:t>Diferenças de Gênero na Comunicação Não-Verbal</a:t>
            </a:r>
            <a:endParaRPr lang="pt-BR" sz="32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700808"/>
            <a:ext cx="8329642" cy="2501470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De acordo com a Teoria do Papel Social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Na maioria das sociedades, há uma divisão de trabalho com base no gênero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Mulheres </a:t>
            </a:r>
            <a:r>
              <a:rPr lang="pt-BR" dirty="0" smtClean="0">
                <a:solidFill>
                  <a:srgbClr val="F8F9FA"/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mais familiares, sensíveis, expressivas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Homens </a:t>
            </a:r>
            <a:r>
              <a:rPr lang="pt-BR" dirty="0" smtClean="0">
                <a:solidFill>
                  <a:srgbClr val="F8F9FA"/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“durões”, não expressam seus sentimentos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3074" name="Picture 2" descr="D:\Meus documentos\Minhas imagens\mulheres-perfeit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776" y="4429132"/>
            <a:ext cx="2585348" cy="2262180"/>
          </a:xfrm>
          <a:prstGeom prst="rect">
            <a:avLst/>
          </a:prstGeom>
          <a:noFill/>
        </p:spPr>
      </p:pic>
      <p:pic>
        <p:nvPicPr>
          <p:cNvPr id="3076" name="Picture 4" descr="D:\Meus documentos\Minhas imagens\jose-may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578" y="4339834"/>
            <a:ext cx="1905000" cy="2381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8572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3800" dirty="0" smtClean="0">
                <a:solidFill>
                  <a:srgbClr val="FFFFFF"/>
                </a:solidFill>
                <a:latin typeface="+mn-lt"/>
              </a:rPr>
              <a:t>Teorias Implícitas de Personalidade: Preenchendo Lacunas</a:t>
            </a:r>
            <a:endParaRPr lang="pt-BR" sz="3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151954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Em uma primeira impressão, se notamos que uma pessoa é bondosa, consideramos que provavelmente ela também é generosa; se é mais temperamental em algum aspecto, deve-se irritar com tudo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Partimos de um pequeno volume de informações para outro, muito maior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28670"/>
            <a:ext cx="8258204" cy="1500198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Componentes Culturais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em uma dada sociedade, a maioria das pessoas compartilha de teorias implícitas de personalidade: crenças culturais transmitidas</a:t>
            </a:r>
          </a:p>
        </p:txBody>
      </p:sp>
      <p:pic>
        <p:nvPicPr>
          <p:cNvPr id="1026" name="Picture 2" descr="D:\Meus documentos\Minhas imagens\dimmy_kieer_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572008"/>
            <a:ext cx="3048008" cy="2253690"/>
          </a:xfrm>
          <a:prstGeom prst="rect">
            <a:avLst/>
          </a:prstGeom>
          <a:noFill/>
        </p:spPr>
      </p:pic>
      <p:pic>
        <p:nvPicPr>
          <p:cNvPr id="1027" name="Picture 3" descr="D:\Meus documentos\Minhas imagens\IMG_00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970" y="2357430"/>
            <a:ext cx="3054402" cy="2071702"/>
          </a:xfrm>
          <a:prstGeom prst="rect">
            <a:avLst/>
          </a:prstGeom>
          <a:noFill/>
        </p:spPr>
      </p:pic>
      <p:pic>
        <p:nvPicPr>
          <p:cNvPr id="1029" name="Picture 5" descr="D:\Meus documentos\Minhas imagens\600--Precious100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57430"/>
            <a:ext cx="2994026" cy="2077434"/>
          </a:xfrm>
          <a:prstGeom prst="rect">
            <a:avLst/>
          </a:prstGeom>
          <a:noFill/>
        </p:spPr>
      </p:pic>
      <p:pic>
        <p:nvPicPr>
          <p:cNvPr id="1030" name="Picture 6" descr="D:\Meus documentos\Minhas imagens\09_ind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572008"/>
            <a:ext cx="3076630" cy="2241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</a:rPr>
              <a:t>O Papel da Acessibilidade e da </a:t>
            </a:r>
            <a:br>
              <a:rPr lang="pt-BR" sz="3800" dirty="0" smtClean="0">
                <a:solidFill>
                  <a:srgbClr val="F8F9FA"/>
                </a:solidFill>
              </a:rPr>
            </a:br>
            <a:r>
              <a:rPr lang="pt-BR" sz="3800" dirty="0" smtClean="0">
                <a:solidFill>
                  <a:srgbClr val="F8F9FA"/>
                </a:solidFill>
              </a:rPr>
              <a:t>Facilitação na Percepção da Pessoa</a:t>
            </a:r>
            <a:endParaRPr lang="pt-BR" sz="3800" dirty="0">
              <a:solidFill>
                <a:srgbClr val="F8F9FA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32436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As impressões que você forma pode ser afetada pela </a:t>
            </a:r>
            <a:r>
              <a:rPr lang="pt-BR" u="sng" dirty="0" smtClean="0">
                <a:solidFill>
                  <a:srgbClr val="FFFFFF"/>
                </a:solidFill>
              </a:rPr>
              <a:t>acessibilidade das categorias</a:t>
            </a:r>
            <a:r>
              <a:rPr lang="pt-BR" dirty="0" smtClean="0">
                <a:solidFill>
                  <a:srgbClr val="FFFFFF"/>
                </a:solidFill>
              </a:rPr>
              <a:t> de traços de personalidade</a:t>
            </a:r>
          </a:p>
          <a:p>
            <a:pPr algn="just">
              <a:lnSpc>
                <a:spcPct val="150000"/>
              </a:lnSpc>
            </a:pPr>
            <a:r>
              <a:rPr lang="pt-BR" u="sng" dirty="0" smtClean="0">
                <a:solidFill>
                  <a:srgbClr val="FFFFFF"/>
                </a:solidFill>
              </a:rPr>
              <a:t>Pensamentos, idéias e traços </a:t>
            </a:r>
            <a:r>
              <a:rPr lang="pt-BR" dirty="0" smtClean="0">
                <a:solidFill>
                  <a:srgbClr val="FFFFFF"/>
                </a:solidFill>
              </a:rPr>
              <a:t>estão no primeiro plano de nossa mente e, por conseguinte, tendem a ser usados quando fazemos um julgamento sobre o mundo social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28670"/>
            <a:ext cx="8258204" cy="5395930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Os traços podem tornar-se acessíveis de duas maneiras:</a:t>
            </a:r>
          </a:p>
          <a:p>
            <a:pPr algn="just"/>
            <a:endParaRPr lang="pt-BR" dirty="0" smtClean="0">
              <a:solidFill>
                <a:srgbClr val="FFFFFF"/>
              </a:solidFill>
            </a:endParaRPr>
          </a:p>
          <a:p>
            <a:pPr algn="just">
              <a:buFont typeface="Symbol"/>
              <a:buChar char="Þ"/>
            </a:pPr>
            <a:r>
              <a:rPr lang="pt-BR" dirty="0" smtClean="0">
                <a:solidFill>
                  <a:srgbClr val="FFFFFF"/>
                </a:solidFill>
              </a:rPr>
              <a:t> Podem ser costumeiramente acessíveis devido a experiências passadas, mais próximas</a:t>
            </a:r>
          </a:p>
          <a:p>
            <a:pPr algn="just">
              <a:buFont typeface="Symbol"/>
              <a:buChar char="Þ"/>
            </a:pPr>
            <a:endParaRPr lang="pt-BR" dirty="0" smtClean="0">
              <a:solidFill>
                <a:srgbClr val="FFFFFF"/>
              </a:solidFill>
            </a:endParaRPr>
          </a:p>
          <a:p>
            <a:pPr algn="just">
              <a:buFont typeface="Symbol"/>
              <a:buChar char="Þ"/>
            </a:pPr>
            <a:r>
              <a:rPr lang="pt-BR" dirty="0" smtClean="0">
                <a:solidFill>
                  <a:srgbClr val="FFFFFF"/>
                </a:solidFill>
              </a:rPr>
              <a:t> E pode ser que os traços tornem-se acessíveis por razões arbitrárias, como o que estamos pensando ou fazendo antes de um evento pode induzir o aparecimento de um traço em nossa mente e, portanto, com maior probabilidade de ser acessado e usado para interpretar um evento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3793" y="54868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</a:rPr>
              <a:t>Atribuição de Causalidade: </a:t>
            </a:r>
            <a:br>
              <a:rPr lang="pt-BR" sz="3800" dirty="0" smtClean="0">
                <a:solidFill>
                  <a:srgbClr val="F8F9FA"/>
                </a:solidFill>
              </a:rPr>
            </a:br>
            <a:r>
              <a:rPr lang="pt-BR" sz="3800" dirty="0" smtClean="0">
                <a:solidFill>
                  <a:srgbClr val="F8F9FA"/>
                </a:solidFill>
              </a:rPr>
              <a:t>Respondendo à Pergunta: “Por quê?”</a:t>
            </a:r>
            <a:endParaRPr lang="pt-BR" sz="3800" dirty="0">
              <a:solidFill>
                <a:srgbClr val="F8F9FA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611057" y="1916832"/>
            <a:ext cx="6120680" cy="1224087"/>
          </a:xfrm>
        </p:spPr>
        <p:txBody>
          <a:bodyPr>
            <a:noAutofit/>
          </a:bodyPr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O estudo da maneira como inferimos as causas do comportamento de outras pessoas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84938"/>
            <a:ext cx="1621276" cy="121595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31" y="3709005"/>
            <a:ext cx="2027471" cy="117593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08715"/>
            <a:ext cx="1440160" cy="140415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77813"/>
            <a:ext cx="1495887" cy="111069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34" y="3104797"/>
            <a:ext cx="1342870" cy="122201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881692"/>
            <a:ext cx="1952625" cy="234315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3" y="5353090"/>
            <a:ext cx="1875843" cy="129071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08" y="5220945"/>
            <a:ext cx="1840484" cy="140468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09005"/>
            <a:ext cx="1427808" cy="104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</a:rPr>
              <a:t>A Natureza do Processo </a:t>
            </a:r>
            <a:br>
              <a:rPr lang="pt-BR" sz="3800" dirty="0" smtClean="0">
                <a:solidFill>
                  <a:srgbClr val="F8F9FA"/>
                </a:solidFill>
              </a:rPr>
            </a:br>
            <a:r>
              <a:rPr lang="pt-BR" sz="3800" dirty="0" smtClean="0">
                <a:solidFill>
                  <a:srgbClr val="F8F9FA"/>
                </a:solidFill>
              </a:rPr>
              <a:t>de Atribuição de Causalidade</a:t>
            </a:r>
            <a:endParaRPr lang="pt-BR" sz="3800" dirty="0">
              <a:solidFill>
                <a:srgbClr val="F8F9FA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572032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Segundo Heider (1958), freqüentemente chamado de pai da teoria da atribuição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O campo da Percepção Social e seu legado ainda é muito visível na pesquisa recente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Ele discutiu o que denominou de Psicologia “Ingênua”, ou “do senso comum”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Nós somos como cientistas amadores, tentando compreender o comportamento de outras pessoas, reunindo informações, até chegarmos a uma explicação ou causa razoáveis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2449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Heider (1958) ficou intrigado com o que parecia razoável às pessoas e com a maneira como elas chegavam a conclusões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Uma de suas contribuições é a dicotomia simples: quando tentamos chegar a uma conclusão sobre o motivo por que uma pessoa age de certa maneira, podemos fazer uma de duas atribuições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429156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Atribuição Interna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decidindo que a causa do comportamento do pai era alguma coisa nele existente – sua disposição, sua personalidade, suas atitudes, caráter – ou seja, uma explicação que atribui seu comportamento a causas internas</a:t>
            </a:r>
          </a:p>
          <a:p>
            <a:pPr algn="just"/>
            <a:endParaRPr lang="pt-BR" dirty="0" smtClean="0">
              <a:solidFill>
                <a:srgbClr val="FFFFFF"/>
              </a:solidFill>
            </a:endParaRP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Atribuição Externa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decidindo que a causa do comportamento do pai foi alguma coisa da situação, explicação esta que atribui a causa do comportamento a um fator externo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53194"/>
            <a:ext cx="8229600" cy="846980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Percepção Social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28596" y="1714488"/>
            <a:ext cx="8258204" cy="1643074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  <a:latin typeface="Constantia" pitchFamily="18" charset="0"/>
              </a:rPr>
              <a:t>O estudo da maneira como formamos nossas impressões sobre outras pessoas e fazemos inferências sobre elas</a:t>
            </a:r>
            <a:endParaRPr lang="pt-BR" dirty="0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5" name="Hyundai Lipstick Note   o comercial do Elantra com um 'tom' lésbico   MKTmais.com.wm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86" y="3320913"/>
            <a:ext cx="2920603" cy="2927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800" dirty="0" smtClean="0"/>
              <a:t>Fim da primeira parte da aula!</a:t>
            </a:r>
            <a:endParaRPr lang="pt-BR" sz="48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Obrigado pela sua atenção!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84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Teoria da Inferência Correspondente: dos Atos às Disposições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42915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Essa teoria, tenta descrever o processo pelo qual chegamos a uma atribuição interna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Como inferimos disposições, ou características internas de personalidade, a partir de comportamos ou ações correspondentes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Mostra como podemos limitar tantas e diversas possibilidades a uma conclusão específica e única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2357454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Quando são poucos os efeitos não-comuns – quando as pessoas podem realizar muito poucas coisas com uma ação que não podem realizar com outra –, é mais fácil fazer uma atribuição interna sobre por que agiram de uma dada maneira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3074" name="Picture 2" descr="D:\Meus documentos\Minhas imagens\O-Show-de-Truman-O-Show-da-V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429000"/>
            <a:ext cx="4114816" cy="3121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FFFFF"/>
                </a:solidFill>
                <a:latin typeface="+mn-lt"/>
              </a:rPr>
              <a:t>O Papel das Expectativas</a:t>
            </a:r>
            <a:endParaRPr lang="pt-BR" sz="3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1785926"/>
            <a:ext cx="8786842" cy="1214446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Expectativas baseadas na categoria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esperamos que uma pessoa haja de acordo com os grupos que ela pertence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4" name="Picture 2" descr="D:\Meus documentos\Minhas imagens\estamir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990871"/>
            <a:ext cx="5657850" cy="343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1428760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Expectativas baseadas no alvo ou objetivo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a forma como esperamos que um indivíduo se comporte, baseando-nos em seus atos passados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2050" name="Picture 2" descr="D:\Meus documentos\Minhas imagens\national-rifle-association-300x2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0" y="3214686"/>
            <a:ext cx="2857500" cy="2828925"/>
          </a:xfrm>
          <a:prstGeom prst="rect">
            <a:avLst/>
          </a:prstGeom>
          <a:noFill/>
        </p:spPr>
      </p:pic>
      <p:pic>
        <p:nvPicPr>
          <p:cNvPr id="2052" name="Picture 4" descr="D:\Meus documentos\Minhas imagens\president-george-w-bush-official-portrait1434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446" y="2981504"/>
            <a:ext cx="2615826" cy="3306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918418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Modelo de Covariação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785926"/>
            <a:ext cx="8572560" cy="4538674"/>
          </a:xfrm>
        </p:spPr>
        <p:txBody>
          <a:bodyPr/>
          <a:lstStyle/>
          <a:p>
            <a:pPr algn="ctr">
              <a:spcAft>
                <a:spcPts val="1800"/>
              </a:spcAft>
              <a:buNone/>
            </a:pPr>
            <a:r>
              <a:rPr lang="pt-BR" dirty="0" smtClean="0">
                <a:solidFill>
                  <a:srgbClr val="FFFFFF"/>
                </a:solidFill>
              </a:rPr>
              <a:t>Atribuições Internas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X</a:t>
            </a:r>
            <a:r>
              <a:rPr lang="pt-BR" dirty="0" smtClean="0">
                <a:solidFill>
                  <a:srgbClr val="FFFFFF"/>
                </a:solidFill>
              </a:rPr>
              <a:t> Atribuições Externas</a:t>
            </a:r>
          </a:p>
          <a:p>
            <a:pPr algn="just">
              <a:spcAft>
                <a:spcPts val="1200"/>
              </a:spcAft>
              <a:buFont typeface="Wingdings 2" pitchFamily="18" charset="2"/>
              <a:buChar char=""/>
            </a:pPr>
            <a:r>
              <a:rPr lang="pt-BR" dirty="0" smtClean="0">
                <a:solidFill>
                  <a:srgbClr val="FFFFFF"/>
                </a:solidFill>
              </a:rPr>
              <a:t>Ao formarmos uma atribuição, usamos tipos de informações para examinarmos a covariação</a:t>
            </a:r>
          </a:p>
          <a:p>
            <a:pPr algn="just">
              <a:spcAft>
                <a:spcPts val="1200"/>
              </a:spcAft>
              <a:buFont typeface="Wingdings 2" pitchFamily="18" charset="2"/>
              <a:buChar char=""/>
            </a:pPr>
            <a:r>
              <a:rPr lang="pt-BR" dirty="0" smtClean="0">
                <a:solidFill>
                  <a:srgbClr val="FFFFFF"/>
                </a:solidFill>
              </a:rPr>
              <a:t>Há três importantes tipos de informação:</a:t>
            </a:r>
          </a:p>
          <a:p>
            <a:pPr marL="900000" algn="just">
              <a:lnSpc>
                <a:spcPct val="150000"/>
              </a:lnSpc>
              <a:buFont typeface="Symbol"/>
              <a:buChar char="Þ"/>
            </a:pPr>
            <a:r>
              <a:rPr lang="pt-BR" dirty="0" smtClean="0">
                <a:solidFill>
                  <a:srgbClr val="FFFFFF"/>
                </a:solidFill>
              </a:rPr>
              <a:t> </a:t>
            </a:r>
            <a:r>
              <a:rPr lang="pt-BR" i="1" dirty="0" smtClean="0">
                <a:solidFill>
                  <a:srgbClr val="FFFFFF"/>
                </a:solidFill>
              </a:rPr>
              <a:t>Consenso </a:t>
            </a:r>
          </a:p>
          <a:p>
            <a:pPr marL="900000" algn="just">
              <a:lnSpc>
                <a:spcPct val="150000"/>
              </a:lnSpc>
              <a:buFont typeface="Symbol"/>
              <a:buChar char="Þ"/>
            </a:pPr>
            <a:r>
              <a:rPr lang="pt-BR" i="1" dirty="0" smtClean="0">
                <a:solidFill>
                  <a:srgbClr val="FFFFFF"/>
                </a:solidFill>
              </a:rPr>
              <a:t> Distintividade </a:t>
            </a:r>
          </a:p>
          <a:p>
            <a:pPr marL="900000" algn="just">
              <a:lnSpc>
                <a:spcPct val="150000"/>
              </a:lnSpc>
              <a:buFont typeface="Symbol"/>
              <a:buChar char="Þ"/>
            </a:pPr>
            <a:r>
              <a:rPr lang="pt-BR" i="1" dirty="0" smtClean="0">
                <a:solidFill>
                  <a:srgbClr val="FFFFFF"/>
                </a:solidFill>
              </a:rPr>
              <a:t> Consistência</a:t>
            </a:r>
            <a:endParaRPr lang="pt-BR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00116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O Erro Fundamental de Atribuição: </a:t>
            </a:r>
            <a:br>
              <a:rPr lang="pt-BR" sz="3800" dirty="0" smtClean="0">
                <a:solidFill>
                  <a:srgbClr val="F8F9FA"/>
                </a:solidFill>
                <a:latin typeface="+mn-lt"/>
              </a:rPr>
            </a:br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Pessoas como Psicólogos da Personalidade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4181484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A teoria, aceita sobre o comportamento humano, é a de que as pessoas fazem o que fazem por causa do tipo de pessoas que são, e não por causa da situação em que se encontram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Um psicólogo social precisa focalizar o </a:t>
            </a:r>
            <a:r>
              <a:rPr lang="pt-BR" i="1" dirty="0" smtClean="0">
                <a:solidFill>
                  <a:srgbClr val="FFFFFF"/>
                </a:solidFill>
              </a:rPr>
              <a:t>impacto das situações sociais</a:t>
            </a:r>
            <a:r>
              <a:rPr lang="pt-BR" dirty="0" smtClean="0">
                <a:solidFill>
                  <a:srgbClr val="FFFFFF"/>
                </a:solidFill>
              </a:rPr>
              <a:t> no comportamento, ao invés de ver o comportamento como nascendo de disposições e traços internos - </a:t>
            </a:r>
            <a:r>
              <a:rPr lang="pt-BR" u="sng" dirty="0" smtClean="0">
                <a:solidFill>
                  <a:srgbClr val="FFFFFF"/>
                </a:solidFill>
              </a:rPr>
              <a:t>Essencialista</a:t>
            </a:r>
            <a:endParaRPr lang="pt-BR" u="sng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62094"/>
            <a:ext cx="8229600" cy="4895864"/>
          </a:xfrm>
        </p:spPr>
        <p:txBody>
          <a:bodyPr/>
          <a:lstStyle/>
          <a:p>
            <a:pPr algn="r">
              <a:lnSpc>
                <a:spcPct val="150000"/>
              </a:lnSpc>
              <a:buNone/>
            </a:pPr>
            <a:r>
              <a:rPr lang="pt-BR" sz="2800" dirty="0" smtClean="0">
                <a:solidFill>
                  <a:srgbClr val="FFFFFF"/>
                </a:solidFill>
              </a:rPr>
              <a:t>“Não se deixe arrebatar pela vividez da impressão.</a:t>
            </a:r>
          </a:p>
          <a:p>
            <a:pPr algn="r">
              <a:lnSpc>
                <a:spcPct val="150000"/>
              </a:lnSpc>
              <a:buNone/>
            </a:pPr>
            <a:r>
              <a:rPr lang="pt-BR" sz="2800" dirty="0" smtClean="0">
                <a:solidFill>
                  <a:srgbClr val="FFFFFF"/>
                </a:solidFill>
              </a:rPr>
              <a:t>Diga: “Impressão, espere um pouco.</a:t>
            </a:r>
          </a:p>
          <a:p>
            <a:pPr algn="r">
              <a:lnSpc>
                <a:spcPct val="150000"/>
              </a:lnSpc>
              <a:buNone/>
            </a:pPr>
            <a:r>
              <a:rPr lang="pt-BR" sz="2800" dirty="0" smtClean="0">
                <a:solidFill>
                  <a:srgbClr val="FFFFFF"/>
                </a:solidFill>
              </a:rPr>
              <a:t>Deixe-me ver o que você é e o que representa”.</a:t>
            </a:r>
          </a:p>
          <a:p>
            <a:pPr algn="r">
              <a:buNone/>
            </a:pPr>
            <a:endParaRPr lang="pt-BR" sz="2800" dirty="0" smtClean="0">
              <a:solidFill>
                <a:srgbClr val="FFFFFF"/>
              </a:solidFill>
            </a:endParaRPr>
          </a:p>
          <a:p>
            <a:pPr algn="r">
              <a:buNone/>
            </a:pPr>
            <a:r>
              <a:rPr lang="pt-BR" sz="2800" dirty="0" smtClean="0">
                <a:solidFill>
                  <a:srgbClr val="FFFFFF"/>
                </a:solidFill>
              </a:rPr>
              <a:t>Epicteto, </a:t>
            </a:r>
            <a:r>
              <a:rPr lang="pt-BR" sz="2800" i="1" dirty="0" smtClean="0">
                <a:solidFill>
                  <a:srgbClr val="FFFFFF"/>
                </a:solidFill>
              </a:rPr>
              <a:t>Discursos</a:t>
            </a:r>
            <a:r>
              <a:rPr lang="pt-BR" i="1" dirty="0" smtClean="0"/>
              <a:t>.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O Papel da Saliência Perceptual no </a:t>
            </a:r>
            <a:br>
              <a:rPr lang="pt-BR" sz="3800" dirty="0" smtClean="0">
                <a:solidFill>
                  <a:srgbClr val="F8F9FA"/>
                </a:solidFill>
                <a:latin typeface="+mn-lt"/>
              </a:rPr>
            </a:br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Erro Fundamental de Atribuição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4214842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A saliência perceptual, ou nossa perspectiva visual, ajuda a explicar por que o erro fundamental de atribuição é tão comum</a:t>
            </a:r>
          </a:p>
          <a:p>
            <a:pPr algn="just"/>
            <a:endParaRPr lang="pt-BR" dirty="0" smtClean="0">
              <a:solidFill>
                <a:srgbClr val="FFFFFF"/>
              </a:solidFill>
            </a:endParaRP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Focalizamos mais a atenção na pessoa do que na situação em que ela está porque a situação é muito difícil de ver ou conhecer</a:t>
            </a:r>
          </a:p>
          <a:p>
            <a:pPr algn="just"/>
            <a:endParaRPr lang="pt-BR" dirty="0" smtClean="0">
              <a:solidFill>
                <a:srgbClr val="FFFFFF"/>
              </a:solidFill>
            </a:endParaRP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Subestimamos – ou mesmo esquecemos – a influência da situação quando explicamos compt. humano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57256"/>
            <a:ext cx="8229600" cy="600076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Em suma, ao fazermos atribuições, passamos por um processo de duas etapas: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Começamos pela atribuição interna </a:t>
            </a:r>
            <a:r>
              <a:rPr lang="pt-B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supondo que o comport. foi devido a alguma coisa a ela inerente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Em seguida, tentamos ajustar a atribuição, levando em conta </a:t>
            </a:r>
            <a:r>
              <a:rPr lang="pt-BR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=&gt;</a:t>
            </a:r>
            <a:r>
              <a:rPr lang="pt-BR" dirty="0" smtClean="0">
                <a:solidFill>
                  <a:srgbClr val="FFFFFF"/>
                </a:solidFill>
              </a:rPr>
              <a:t> a situação em que a pessoa se encontra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Mas conforme foi visto, freqüentemente deixamos, nessa segunda etapa, de fazer um ajustamento suficiente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pt-BR" dirty="0" smtClean="0"/>
              <a:t>Estamos Certos? Como estar?</a:t>
            </a:r>
            <a:endParaRPr lang="pt-BR" dirty="0"/>
          </a:p>
        </p:txBody>
      </p:sp>
      <p:pic>
        <p:nvPicPr>
          <p:cNvPr id="4" name="Exemplo de determinação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916832"/>
            <a:ext cx="5853112" cy="4389437"/>
          </a:xfrm>
        </p:spPr>
      </p:pic>
    </p:spTree>
    <p:extLst>
      <p:ext uri="{BB962C8B-B14F-4D97-AF65-F5344CB8AC3E}">
        <p14:creationId xmlns:p14="http://schemas.microsoft.com/office/powerpoint/2010/main" val="105182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37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00124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O Papel da Cultura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77966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A cultura, parece desempenhar um papel se os observadores são abertamente </a:t>
            </a:r>
            <a:r>
              <a:rPr lang="pt-BR" i="1" dirty="0" err="1" smtClean="0">
                <a:solidFill>
                  <a:srgbClr val="FFFFFF"/>
                </a:solidFill>
              </a:rPr>
              <a:t>disposicionais</a:t>
            </a:r>
            <a:r>
              <a:rPr lang="pt-BR" dirty="0" smtClean="0">
                <a:solidFill>
                  <a:srgbClr val="FFFFFF"/>
                </a:solidFill>
              </a:rPr>
              <a:t> (essenciais)– o erro fundamental de atribuição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Ou exageradamente </a:t>
            </a:r>
            <a:r>
              <a:rPr lang="pt-BR" i="1" dirty="0" smtClean="0">
                <a:solidFill>
                  <a:srgbClr val="FFFFFF"/>
                </a:solidFill>
              </a:rPr>
              <a:t>situacionais (contextuais)</a:t>
            </a: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O esforço cognitivo, no entanto, pode trazer ambos os extremos para um nível mais moderado, misto – e esta segunda etapa de processamento ocorre em todas as culturas e deve ser a tônica do profissional de Psicologia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96070"/>
            <a:ext cx="8229600" cy="918418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A Diferença entre Ator e Observador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68838"/>
            <a:ext cx="8229600" cy="4389120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8F9FA"/>
                </a:solidFill>
              </a:rPr>
              <a:t>Uma torção interessante no erro fundamental de atribuição é que ele não se aplica às atribuições que fazemos a nós mesmos na mesma medida que quando os cometemos em relação a outras pessoas</a:t>
            </a:r>
          </a:p>
          <a:p>
            <a:pPr algn="just"/>
            <a:endParaRPr lang="pt-BR" dirty="0" smtClean="0">
              <a:solidFill>
                <a:srgbClr val="F8F9FA"/>
              </a:solidFill>
            </a:endParaRPr>
          </a:p>
          <a:p>
            <a:pPr algn="just"/>
            <a:r>
              <a:rPr lang="pt-BR" dirty="0" smtClean="0">
                <a:solidFill>
                  <a:srgbClr val="F8F9FA"/>
                </a:solidFill>
              </a:rPr>
              <a:t>Enquanto tendemos a considerar os comportamentos dos outros como causados disposicionalmente, tentemos menos a confiar que os nossos próprios comportamentos sejam tão disposicionais</a:t>
            </a:r>
            <a:endParaRPr lang="pt-BR" dirty="0">
              <a:solidFill>
                <a:srgbClr val="F8F9F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Saliência Perceptual Revisitada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62160"/>
            <a:ext cx="8229600" cy="4467236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O perceptualmente saliente para nós são as outras pessoas, objetos e fatos que se desenrolam no mundo</a:t>
            </a:r>
          </a:p>
          <a:p>
            <a:pPr algn="just"/>
            <a:endParaRPr lang="pt-BR" dirty="0" smtClean="0">
              <a:solidFill>
                <a:srgbClr val="FFFFFF"/>
              </a:solidFill>
            </a:endParaRP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Quando o ator e o observador pensam no que causou um dado comportamento, eles são influenciados pela informação mais saliente e mais visível para eles:</a:t>
            </a:r>
          </a:p>
          <a:p>
            <a:pPr algn="just"/>
            <a:endParaRPr lang="pt-BR" dirty="0" smtClean="0">
              <a:solidFill>
                <a:srgbClr val="FFFFFF"/>
              </a:solidFill>
            </a:endParaRPr>
          </a:p>
          <a:p>
            <a:pPr marL="720000" algn="just">
              <a:buFont typeface="Symbol"/>
              <a:buChar char="Þ"/>
            </a:pPr>
            <a:r>
              <a:rPr lang="pt-BR" dirty="0" smtClean="0">
                <a:solidFill>
                  <a:srgbClr val="FFFFFF"/>
                </a:solidFill>
              </a:rPr>
              <a:t> </a:t>
            </a:r>
            <a:r>
              <a:rPr lang="pt-BR" i="1" dirty="0" smtClean="0">
                <a:solidFill>
                  <a:srgbClr val="FFFFFF"/>
                </a:solidFill>
              </a:rPr>
              <a:t>O ator para o observador e a situação para o ator</a:t>
            </a:r>
          </a:p>
          <a:p>
            <a:pPr algn="just">
              <a:buNone/>
            </a:pP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Atribuições Interesseiras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134399"/>
            <a:ext cx="3757610" cy="4652187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rgbClr val="FFFFFF"/>
                </a:solidFill>
              </a:rPr>
              <a:t>Essas atribuições referem-se à nossa tendência de assumir o crédito pelos nossos sucessos – fazendo atribuições internas – e de culpas os outros – ou a situação – pelos nossos fracassos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2050" name="Picture 2" descr="D:\Meus documentos\Minhas imagens\charge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14488"/>
            <a:ext cx="3846632" cy="5000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800" dirty="0" smtClean="0">
                <a:solidFill>
                  <a:srgbClr val="F8F9FA"/>
                </a:solidFill>
                <a:latin typeface="+mn-lt"/>
              </a:rPr>
              <a:t>Até que Ponto São Precisas Nossas Atribuições e Impressões?</a:t>
            </a:r>
            <a:endParaRPr lang="pt-BR" sz="3800" dirty="0">
              <a:solidFill>
                <a:srgbClr val="F8F9FA"/>
              </a:solidFill>
              <a:latin typeface="+mn-lt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5724128" y="2281633"/>
            <a:ext cx="2664296" cy="415212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</a:rPr>
              <a:t>Ao fazermos atribuições, nosso objetivo é compreender as outras pessoas e prever o que farão</a:t>
            </a:r>
          </a:p>
          <a:p>
            <a:pPr algn="ctr"/>
            <a:endParaRPr lang="pt-BR" dirty="0" smtClean="0">
              <a:solidFill>
                <a:srgbClr val="FFFFFF"/>
              </a:solidFill>
            </a:endParaRPr>
          </a:p>
          <a:p>
            <a:pPr algn="ctr"/>
            <a:r>
              <a:rPr lang="pt-BR" dirty="0" smtClean="0">
                <a:solidFill>
                  <a:srgbClr val="FFFFFF"/>
                </a:solidFill>
              </a:rPr>
              <a:t>Mas, qual é o nosso grau de exatidão?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3074" name="Picture 2" descr="D:\Meus documentos\Minhas imagens\insatisfac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481012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1196752"/>
            <a:ext cx="7863408" cy="1008112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Por que nossas impressões sobre os outros são às vezes errôneas</a:t>
            </a:r>
            <a:r>
              <a:rPr lang="pt-BR" sz="3600" dirty="0" smtClean="0">
                <a:solidFill>
                  <a:srgbClr val="FFFFFF"/>
                </a:solidFill>
              </a:rPr>
              <a:t>?</a:t>
            </a:r>
            <a:endParaRPr lang="pt-BR" sz="36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4294967295"/>
          </p:nvPr>
        </p:nvSpPr>
        <p:spPr>
          <a:xfrm>
            <a:off x="755576" y="2132856"/>
            <a:ext cx="7474024" cy="4225082"/>
          </a:xfrm>
        </p:spPr>
        <p:txBody>
          <a:bodyPr/>
          <a:lstStyle/>
          <a:p>
            <a:pPr algn="r">
              <a:buNone/>
            </a:pPr>
            <a:r>
              <a:rPr lang="pt-BR" dirty="0" smtClean="0">
                <a:solidFill>
                  <a:srgbClr val="FFFFFF"/>
                </a:solidFill>
              </a:rPr>
              <a:t>	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Muitas vezes por causa dos atalhos mentais que usamos quando formamos juízos de natureza social</a:t>
            </a:r>
          </a:p>
          <a:p>
            <a:pPr algn="just"/>
            <a:endParaRPr lang="pt-BR" dirty="0" smtClean="0">
              <a:solidFill>
                <a:srgbClr val="FFFFFF"/>
              </a:solidFill>
            </a:endParaRP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Somos propensos demais a atribuir os atos dos outros à sua personalidade, e não à situação</a:t>
            </a:r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0220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sz="4000" dirty="0" smtClean="0">
                <a:solidFill>
                  <a:srgbClr val="FFFFFF"/>
                </a:solidFill>
              </a:rPr>
              <a:t>Por que parece que nossas impressões são corretas?</a:t>
            </a:r>
          </a:p>
          <a:p>
            <a:pPr algn="r">
              <a:lnSpc>
                <a:spcPct val="80000"/>
              </a:lnSpc>
              <a:buNone/>
            </a:pPr>
            <a:endParaRPr lang="pt-BR" dirty="0" smtClean="0">
              <a:solidFill>
                <a:srgbClr val="FFFFFF"/>
              </a:solidFill>
            </a:endParaRP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Em </a:t>
            </a:r>
            <a:r>
              <a:rPr lang="pt-BR" i="1" dirty="0" smtClean="0">
                <a:solidFill>
                  <a:srgbClr val="FFFFFF"/>
                </a:solidFill>
              </a:rPr>
              <a:t>primeiro lugar</a:t>
            </a:r>
            <a:r>
              <a:rPr lang="pt-BR" dirty="0" smtClean="0">
                <a:solidFill>
                  <a:srgbClr val="FFFFFF"/>
                </a:solidFill>
              </a:rPr>
              <a:t>, vemos as pessoas em um número limitado de situações e, portanto, nunca temos a oportunidade de verificar se as nossas impressões estão erradas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Em </a:t>
            </a:r>
            <a:r>
              <a:rPr lang="pt-BR" i="1" dirty="0" smtClean="0">
                <a:solidFill>
                  <a:srgbClr val="FFFFFF"/>
                </a:solidFill>
              </a:rPr>
              <a:t>segundo lugar</a:t>
            </a:r>
            <a:r>
              <a:rPr lang="pt-BR" dirty="0" smtClean="0">
                <a:solidFill>
                  <a:srgbClr val="FFFFFF"/>
                </a:solidFill>
              </a:rPr>
              <a:t>, não nos daremos conta de que nossas impressões são erradas se fizermos com que elas se transformem em verdadeiras</a:t>
            </a:r>
          </a:p>
          <a:p>
            <a:pPr algn="just"/>
            <a:r>
              <a:rPr lang="pt-BR" dirty="0" smtClean="0">
                <a:solidFill>
                  <a:srgbClr val="FFFFFF"/>
                </a:solidFill>
              </a:rPr>
              <a:t>Em </a:t>
            </a:r>
            <a:r>
              <a:rPr lang="pt-BR" i="1" dirty="0" smtClean="0">
                <a:solidFill>
                  <a:srgbClr val="FFFFFF"/>
                </a:solidFill>
              </a:rPr>
              <a:t>terceiro lugar</a:t>
            </a:r>
            <a:r>
              <a:rPr lang="pt-BR" dirty="0" smtClean="0">
                <a:solidFill>
                  <a:srgbClr val="FFFFFF"/>
                </a:solidFill>
              </a:rPr>
              <a:t>, talvez deixemos de compreender que estamos enganados se um bocado de outras pessoas concorda a respeito do que alguém supostamente é – mesmo quando todas estão erradas</a:t>
            </a:r>
          </a:p>
          <a:p>
            <a:pPr algn="just"/>
            <a:endParaRPr lang="pt-B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349128">
            <a:off x="6344055" y="289527"/>
            <a:ext cx="2212848" cy="1116943"/>
          </a:xfrm>
        </p:spPr>
        <p:txBody>
          <a:bodyPr>
            <a:no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Se você estiver interessado...</a:t>
            </a:r>
            <a:br>
              <a:rPr lang="pt-BR" sz="1400" dirty="0">
                <a:solidFill>
                  <a:srgbClr val="FF0000"/>
                </a:solidFill>
              </a:rPr>
            </a:br>
            <a:r>
              <a:rPr lang="pt-BR" sz="1400" dirty="0">
                <a:solidFill>
                  <a:srgbClr val="FF0000"/>
                </a:solidFill>
              </a:rPr>
              <a:t>Filme: </a:t>
            </a:r>
            <a:r>
              <a:rPr lang="pt-BR" sz="1400" i="1" dirty="0" err="1">
                <a:solidFill>
                  <a:srgbClr val="FF0000"/>
                </a:solidFill>
              </a:rPr>
              <a:t>Rashomon</a:t>
            </a:r>
            <a:r>
              <a:rPr lang="pt-BR" sz="1400" dirty="0">
                <a:solidFill>
                  <a:srgbClr val="FF0000"/>
                </a:solidFill>
              </a:rPr>
              <a:t> (1950), dirigido por Akira Kurosawa</a:t>
            </a:r>
            <a:br>
              <a:rPr lang="pt-BR" sz="1400" dirty="0">
                <a:solidFill>
                  <a:srgbClr val="FF0000"/>
                </a:solidFill>
              </a:rPr>
            </a:b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sz="half" idx="2"/>
          </p:nvPr>
        </p:nvSpPr>
        <p:spPr>
          <a:xfrm>
            <a:off x="467544" y="548680"/>
            <a:ext cx="2808312" cy="5616623"/>
          </a:xfrm>
        </p:spPr>
        <p:txBody>
          <a:bodyPr>
            <a:noAutofit/>
          </a:bodyPr>
          <a:lstStyle/>
          <a:p>
            <a:r>
              <a:rPr lang="pt-BR" sz="1800" dirty="0">
                <a:solidFill>
                  <a:srgbClr val="FF0000"/>
                </a:solidFill>
              </a:rPr>
              <a:t>O filme tem uma estrutura de narrativa não-convencional que sugere a impossibilidade de obter a verdade sobre um evento quando há conflitos de pontos de vista. Tanto no inglês como em outras línguas, "</a:t>
            </a:r>
            <a:r>
              <a:rPr lang="pt-BR" sz="1800" i="1" dirty="0" err="1">
                <a:solidFill>
                  <a:srgbClr val="FF0000"/>
                </a:solidFill>
              </a:rPr>
              <a:t>Rashomon</a:t>
            </a:r>
            <a:r>
              <a:rPr lang="pt-BR" sz="1800" dirty="0">
                <a:solidFill>
                  <a:srgbClr val="FF0000"/>
                </a:solidFill>
              </a:rPr>
              <a:t>" se tornou um provérbio para qualquer situação na qual a veracidade de um evento é difícil de ser verificada devido a julgamentos conflitantes de diferentes testemunhas. Na psicologia, o filme emprestou seu nome ao chamado "Efeito </a:t>
            </a:r>
            <a:r>
              <a:rPr lang="pt-BR" sz="1800" dirty="0" err="1">
                <a:solidFill>
                  <a:srgbClr val="FF0000"/>
                </a:solidFill>
              </a:rPr>
              <a:t>Rashomon</a:t>
            </a:r>
            <a:r>
              <a:rPr lang="pt-BR" sz="1800" dirty="0">
                <a:solidFill>
                  <a:srgbClr val="FF0000"/>
                </a:solidFill>
              </a:rPr>
              <a:t>".</a:t>
            </a:r>
          </a:p>
          <a:p>
            <a:endParaRPr lang="pt-BR" sz="1600" dirty="0">
              <a:solidFill>
                <a:srgbClr val="FF0000"/>
              </a:solidFill>
            </a:endParaRP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5" b="19435"/>
          <a:stretch>
            <a:fillRect/>
          </a:stretch>
        </p:blipFill>
        <p:spPr>
          <a:xfrm rot="420000">
            <a:off x="4005820" y="1189787"/>
            <a:ext cx="3671361" cy="3931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Percepção</a:t>
            </a:r>
            <a:endParaRPr lang="pt-BR" dirty="0"/>
          </a:p>
        </p:txBody>
      </p:sp>
      <p:pic>
        <p:nvPicPr>
          <p:cNvPr id="1027" name="Picture 3" descr="D:\Backup cpu drive D\Disciplinas UCG\Aprendizagem e Desenvolvimento Motor\Aulas 2010-1\Duas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4464496" cy="522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Backup cpu drive D\Disciplinas UCG\Aprendizagem e Desenvolvimento Motor\Aulas 2010-1\Imposs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001916"/>
            <a:ext cx="1206500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Backup cpu drive D\Disciplinas UCG\Aprendizagem e Desenvolvimento Motor\Aulas 2010-1\Duas0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65613"/>
            <a:ext cx="7416824" cy="412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4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tx2">
                <a:lumMod val="9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796070"/>
            <a:ext cx="8229600" cy="846980"/>
          </a:xfrm>
        </p:spPr>
        <p:txBody>
          <a:bodyPr>
            <a:normAutofit/>
          </a:bodyPr>
          <a:lstStyle/>
          <a:p>
            <a:pPr algn="ctr"/>
            <a:r>
              <a:rPr lang="pt-BR" sz="3800" dirty="0" smtClean="0">
                <a:solidFill>
                  <a:srgbClr val="FF0000"/>
                </a:solidFill>
                <a:latin typeface="+mn-lt"/>
              </a:rPr>
              <a:t>Comportamento Não-Verbal</a:t>
            </a:r>
            <a:endParaRPr lang="pt-BR" sz="3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dirty="0" smtClean="0">
                <a:solidFill>
                  <a:srgbClr val="FF0000"/>
                </a:solidFill>
              </a:rPr>
              <a:t>Pistas não-verbais servem a muitas funções:</a:t>
            </a:r>
          </a:p>
          <a:p>
            <a:pPr lvl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Symbol"/>
              <a:buChar char="Þ"/>
            </a:pPr>
            <a:r>
              <a:rPr lang="pt-BR" dirty="0" smtClean="0">
                <a:solidFill>
                  <a:srgbClr val="FFFFFF"/>
                </a:solidFill>
              </a:rPr>
              <a:t> </a:t>
            </a:r>
            <a:r>
              <a:rPr lang="pt-BR" dirty="0" smtClean="0">
                <a:solidFill>
                  <a:srgbClr val="FFFFFF"/>
                </a:solidFill>
                <a:hlinkClick r:id="rId2" action="ppaction://hlinksldjump" tooltip="link"/>
              </a:rPr>
              <a:t>Expressar Emoção – As expressões faciais</a:t>
            </a:r>
            <a:endParaRPr lang="pt-BR" dirty="0" smtClean="0">
              <a:solidFill>
                <a:srgbClr val="FFFFFF"/>
              </a:solidFill>
            </a:endParaRPr>
          </a:p>
          <a:p>
            <a:pPr lvl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Symbol"/>
              <a:buChar char="Þ"/>
            </a:pPr>
            <a:r>
              <a:rPr lang="pt-BR" dirty="0" smtClean="0">
                <a:solidFill>
                  <a:srgbClr val="FFFFFF"/>
                </a:solidFill>
              </a:rPr>
              <a:t> </a:t>
            </a:r>
            <a:r>
              <a:rPr lang="pt-BR" dirty="0" smtClean="0">
                <a:solidFill>
                  <a:srgbClr val="FFFFFF"/>
                </a:solidFill>
                <a:hlinkClick r:id="rId3" action="ppaction://hlinksldjump"/>
              </a:rPr>
              <a:t>Transmitir Atitudes</a:t>
            </a:r>
            <a:endParaRPr lang="pt-BR" dirty="0" smtClean="0">
              <a:solidFill>
                <a:srgbClr val="FFFFFF"/>
              </a:solidFill>
            </a:endParaRPr>
          </a:p>
          <a:p>
            <a:pPr lvl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Symbol"/>
              <a:buChar char="Þ"/>
            </a:pPr>
            <a:r>
              <a:rPr lang="pt-BR" dirty="0" smtClean="0">
                <a:solidFill>
                  <a:srgbClr val="FFFFFF"/>
                </a:solidFill>
              </a:rPr>
              <a:t> </a:t>
            </a:r>
            <a:r>
              <a:rPr lang="pt-BR" dirty="0" smtClean="0">
                <a:solidFill>
                  <a:srgbClr val="FFFFFF"/>
                </a:solidFill>
                <a:hlinkClick r:id="rId4" action="ppaction://hlinksldjump"/>
              </a:rPr>
              <a:t>Comunicar traços de Personalidade</a:t>
            </a:r>
            <a:endParaRPr lang="pt-BR" dirty="0" smtClean="0">
              <a:solidFill>
                <a:srgbClr val="FFFFFF"/>
              </a:solidFill>
            </a:endParaRPr>
          </a:p>
          <a:p>
            <a:pPr lvl="1">
              <a:lnSpc>
                <a:spcPct val="150000"/>
              </a:lnSpc>
              <a:buClr>
                <a:schemeClr val="accent3">
                  <a:lumMod val="75000"/>
                </a:schemeClr>
              </a:buClr>
              <a:buFont typeface="Symbol"/>
              <a:buChar char="Þ"/>
            </a:pPr>
            <a:r>
              <a:rPr lang="pt-BR" dirty="0" smtClean="0">
                <a:solidFill>
                  <a:srgbClr val="FFFFFF"/>
                </a:solidFill>
              </a:rPr>
              <a:t> </a:t>
            </a:r>
            <a:r>
              <a:rPr lang="pt-BR" dirty="0" smtClean="0">
                <a:solidFill>
                  <a:srgbClr val="FFFFFF"/>
                </a:solidFill>
                <a:hlinkClick r:id="rId5" action="ppaction://hlinksldjump"/>
              </a:rPr>
              <a:t>Facilitar a comunicação não-verbal</a:t>
            </a: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4" name="Seta em curva para baixo 3">
            <a:hlinkClick r:id="rId6" action="ppaction://hlinksldjump"/>
          </p:cNvPr>
          <p:cNvSpPr/>
          <p:nvPr/>
        </p:nvSpPr>
        <p:spPr>
          <a:xfrm>
            <a:off x="7884368" y="5517232"/>
            <a:ext cx="792088" cy="57606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Backup cpu drive D\Disciplinas UCG\Aprendizagem e Desenvolvimento Motor\Aulas 2010-1\Duas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38168"/>
            <a:ext cx="4536503" cy="306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0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D:\Backup cpu drive D\Disciplinas UCG\Aprendizagem e Desenvolvimento Motor\Aulas 2010-1\ivy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23" y="1268760"/>
            <a:ext cx="4505101" cy="51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464496" cy="517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0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:\Backup cpu drive D\Disciplinas UCG\Aprendizagem e Desenvolvimento Motor\Aulas 2010-1\Imposs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160" y="1414786"/>
            <a:ext cx="5207144" cy="500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8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Backup cpu drive D\Disciplinas UCG\Aprendizagem e Desenvolvimento Motor\Aulas 2010-1\garf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784887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0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:\Backup cpu drive D\Disciplinas UCG\Aprendizagem e Desenvolvimento Motor\Aulas 2010-1\elefa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53" y="126876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4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ackup cpu drive D\Disciplinas UCG\Aprendizagem e Desenvolvimento Motor\Aulas 2010-1\li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3" y="1196752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2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ackup cpu drive D\Disciplinas UCG\Aprendizagem e Desenvolvimento Motor\Aulas 2010-1\warp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Backup cpu drive D\Disciplinas UCG\Aprendizagem e Desenvolvimento Motor\Aulas 2010-1\rotsnak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3" y="-14808"/>
            <a:ext cx="9163744" cy="68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71056"/>
            <a:ext cx="4306113" cy="344489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4943"/>
            <a:ext cx="1541733" cy="155142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4943"/>
            <a:ext cx="1551429" cy="155142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4" y="3219492"/>
            <a:ext cx="1541733" cy="15514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52179"/>
            <a:ext cx="1541733" cy="15514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66" y="1345652"/>
            <a:ext cx="1559943" cy="16207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27" y="3351766"/>
            <a:ext cx="1546581" cy="15514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125502"/>
            <a:ext cx="1551429" cy="14932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96412"/>
            <a:ext cx="1517491" cy="15514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62794"/>
            <a:ext cx="1546581" cy="155142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15" y="5072002"/>
            <a:ext cx="1507795" cy="1551429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412515" y="271943"/>
            <a:ext cx="8305800" cy="1073709"/>
          </a:xfrm>
        </p:spPr>
        <p:txBody>
          <a:bodyPr/>
          <a:lstStyle/>
          <a:p>
            <a:pPr algn="ctr"/>
            <a:r>
              <a:rPr lang="pt-BR" dirty="0" smtClean="0"/>
              <a:t>Expressões Faciais</a:t>
            </a:r>
            <a:endParaRPr lang="pt-BR" dirty="0"/>
          </a:p>
        </p:txBody>
      </p:sp>
      <p:sp>
        <p:nvSpPr>
          <p:cNvPr id="14" name="Botão de ação: Início 13">
            <a:hlinkClick r:id="" action="ppaction://hlinkshowjump?jump=lastslideviewed" highlightClick="1"/>
          </p:cNvPr>
          <p:cNvSpPr/>
          <p:nvPr/>
        </p:nvSpPr>
        <p:spPr>
          <a:xfrm>
            <a:off x="8244408" y="5847716"/>
            <a:ext cx="792088" cy="46160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3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Backup cpu drive D\Disciplinas UCG\Aprendizagem e Desenvolvimento Motor\Aulas 2010-1\ro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3500"/>
            <a:ext cx="6769100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Backup cpu drive D\Disciplinas UCG\Aprendizagem e Desenvolvimento Motor\Aulas 2010-1\quadradoenverga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805"/>
            <a:ext cx="9143999" cy="69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2714628"/>
            <a:ext cx="8329642" cy="1143000"/>
          </a:xfrm>
        </p:spPr>
        <p:txBody>
          <a:bodyPr>
            <a:normAutofit/>
          </a:bodyPr>
          <a:lstStyle/>
          <a:p>
            <a:pPr algn="ctr"/>
            <a:r>
              <a:rPr lang="pt-BR" sz="4800" i="1" dirty="0" smtClean="0">
                <a:solidFill>
                  <a:srgbClr val="FFFFFF"/>
                </a:solidFill>
                <a:latin typeface="+mn-lt"/>
              </a:rPr>
              <a:t>Obrigada!</a:t>
            </a:r>
            <a:endParaRPr lang="pt-BR" sz="4800" i="1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8000">
              <a:schemeClr val="tx2">
                <a:lumMod val="9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92" y="1167284"/>
            <a:ext cx="2064628" cy="15913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390" y="452248"/>
            <a:ext cx="8305800" cy="795687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Atitudes- preste atenção o contexto!</a:t>
            </a:r>
            <a:endParaRPr lang="pt-BR" sz="36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984826"/>
            <a:ext cx="1760799" cy="144016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08" y="2933996"/>
            <a:ext cx="1862662" cy="17229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0" y="4293096"/>
            <a:ext cx="2950680" cy="19002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26" y="5013176"/>
            <a:ext cx="2534934" cy="16912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49" y="3113388"/>
            <a:ext cx="973686" cy="119144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86" y="1340768"/>
            <a:ext cx="1536810" cy="124440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92" y="4709414"/>
            <a:ext cx="2469164" cy="1795756"/>
          </a:xfrm>
          <a:prstGeom prst="rect">
            <a:avLst/>
          </a:prstGeom>
        </p:spPr>
      </p:pic>
      <p:sp>
        <p:nvSpPr>
          <p:cNvPr id="13" name="Botão de ação: Início 12">
            <a:hlinkClick r:id="" action="ppaction://hlinkshowjump?jump=lastslideviewed" highlightClick="1"/>
          </p:cNvPr>
          <p:cNvSpPr/>
          <p:nvPr/>
        </p:nvSpPr>
        <p:spPr>
          <a:xfrm>
            <a:off x="8626546" y="476672"/>
            <a:ext cx="442557" cy="288032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82" y="1579110"/>
            <a:ext cx="2840001" cy="213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-26395"/>
            <a:ext cx="8305800" cy="1143000"/>
          </a:xfrm>
        </p:spPr>
        <p:txBody>
          <a:bodyPr/>
          <a:lstStyle/>
          <a:p>
            <a:r>
              <a:rPr lang="pt-BR" dirty="0" smtClean="0"/>
              <a:t>Traços de Personalidade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04080"/>
            <a:ext cx="2170772" cy="16579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20537"/>
            <a:ext cx="2016224" cy="15121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7754"/>
            <a:ext cx="2515304" cy="12576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81356"/>
            <a:ext cx="2618431" cy="306364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42" y="3843296"/>
            <a:ext cx="1904699" cy="27017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90662"/>
            <a:ext cx="1529129" cy="19494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48" y="1846463"/>
            <a:ext cx="1623561" cy="162356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13176"/>
            <a:ext cx="1749906" cy="162158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53" y="280729"/>
            <a:ext cx="1881142" cy="1252870"/>
          </a:xfrm>
          <a:prstGeom prst="rect">
            <a:avLst/>
          </a:prstGeom>
        </p:spPr>
      </p:pic>
      <p:sp>
        <p:nvSpPr>
          <p:cNvPr id="18" name="Botão de ação: Voltar ou Anterior 17">
            <a:hlinkClick r:id="" action="ppaction://hlinkshowjump?jump=lastslideviewed" highlightClick="1"/>
          </p:cNvPr>
          <p:cNvSpPr/>
          <p:nvPr/>
        </p:nvSpPr>
        <p:spPr>
          <a:xfrm>
            <a:off x="8492923" y="5823966"/>
            <a:ext cx="487772" cy="41334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79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058" y="368660"/>
            <a:ext cx="8305800" cy="792088"/>
          </a:xfrm>
        </p:spPr>
        <p:txBody>
          <a:bodyPr>
            <a:noAutofit/>
          </a:bodyPr>
          <a:lstStyle/>
          <a:p>
            <a:r>
              <a:rPr lang="pt-BR" sz="3200" dirty="0" smtClean="0"/>
              <a:t>Comunicação - atentar as ≠s</a:t>
            </a:r>
            <a:endParaRPr lang="pt-BR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1589703"/>
            <a:ext cx="2448272" cy="13152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98081"/>
            <a:ext cx="1706191" cy="202315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8" y="3810678"/>
            <a:ext cx="1022400" cy="133423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" y="5329883"/>
            <a:ext cx="1923234" cy="131745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65" y="3096477"/>
            <a:ext cx="2292556" cy="153139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74" y="314948"/>
            <a:ext cx="1415006" cy="179114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2999"/>
            <a:ext cx="1807648" cy="177448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45617"/>
            <a:ext cx="2376264" cy="195129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97" y="2596069"/>
            <a:ext cx="1543296" cy="201096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5" y="5627328"/>
            <a:ext cx="936104" cy="93610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02" y="5036360"/>
            <a:ext cx="2293216" cy="171991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" y="1468054"/>
            <a:ext cx="1415006" cy="2124634"/>
          </a:xfrm>
          <a:prstGeom prst="rect">
            <a:avLst/>
          </a:prstGeom>
        </p:spPr>
      </p:pic>
      <p:sp>
        <p:nvSpPr>
          <p:cNvPr id="25" name="Botão de ação: Voltar ou Anterior 24">
            <a:hlinkClick r:id="" action="ppaction://hlinkshowjump?jump=lastslideviewed" highlightClick="1"/>
          </p:cNvPr>
          <p:cNvSpPr/>
          <p:nvPr/>
        </p:nvSpPr>
        <p:spPr>
          <a:xfrm>
            <a:off x="8161564" y="4941168"/>
            <a:ext cx="648072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76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As Regras de Manifestação dessas emoções são particulares a cada cultura e determinam que tipo de expressão emocional é de se esperar que as pessoas demonstrem</a:t>
            </a:r>
          </a:p>
          <a:p>
            <a:pPr algn="just"/>
            <a:endParaRPr lang="pt-BR" dirty="0" smtClean="0">
              <a:solidFill>
                <a:srgbClr val="FFFFF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FF"/>
                </a:solidFill>
              </a:rPr>
              <a:t>Muitas vezes, o indivíduo demonstra uma mistura de manifestações emocionais, com a qual uma parte do rosto registra uma emoção e a outra parte registra outra, diferente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Personalizada 8">
      <a:dk1>
        <a:srgbClr val="D6D9E0"/>
      </a:dk1>
      <a:lt1>
        <a:srgbClr val="434A59"/>
      </a:lt1>
      <a:dk2>
        <a:srgbClr val="D6D9E0"/>
      </a:dk2>
      <a:lt2>
        <a:srgbClr val="434A59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1558</TotalTime>
  <Words>1528</Words>
  <Application>Microsoft Office PowerPoint</Application>
  <PresentationFormat>Apresentação na tela (4:3)</PresentationFormat>
  <Paragraphs>123</Paragraphs>
  <Slides>52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3" baseType="lpstr">
      <vt:lpstr>Fluxo</vt:lpstr>
      <vt:lpstr>Percepção Social: Como Chegamos a Entender  As Pessoas</vt:lpstr>
      <vt:lpstr>Percepção Social</vt:lpstr>
      <vt:lpstr>Estamos Certos? Como estar?</vt:lpstr>
      <vt:lpstr>Comportamento Não-Verbal</vt:lpstr>
      <vt:lpstr>Expressões Faciais</vt:lpstr>
      <vt:lpstr>Atitudes- preste atenção o contexto!</vt:lpstr>
      <vt:lpstr>Traços de Personalidade</vt:lpstr>
      <vt:lpstr>Comunicação - atentar as ≠s</vt:lpstr>
      <vt:lpstr>Apresentação do PowerPoint</vt:lpstr>
      <vt:lpstr>Multicanais não-verbais</vt:lpstr>
      <vt:lpstr>Diferenças de Gênero na Comunicação Não-Verbal</vt:lpstr>
      <vt:lpstr>Teorias Implícitas de Personalidade: Preenchendo Lacunas</vt:lpstr>
      <vt:lpstr>Apresentação do PowerPoint</vt:lpstr>
      <vt:lpstr>O Papel da Acessibilidade e da  Facilitação na Percepção da Pessoa</vt:lpstr>
      <vt:lpstr>Apresentação do PowerPoint</vt:lpstr>
      <vt:lpstr>Atribuição de Causalidade:  Respondendo à Pergunta: “Por quê?”</vt:lpstr>
      <vt:lpstr>A Natureza do Processo  de Atribuição de Causalidade</vt:lpstr>
      <vt:lpstr>Apresentação do PowerPoint</vt:lpstr>
      <vt:lpstr>Apresentação do PowerPoint</vt:lpstr>
      <vt:lpstr>Fim da primeira parte da aula!</vt:lpstr>
      <vt:lpstr>Teoria da Inferência Correspondente: dos Atos às Disposições</vt:lpstr>
      <vt:lpstr>Apresentação do PowerPoint</vt:lpstr>
      <vt:lpstr>O Papel das Expectativas</vt:lpstr>
      <vt:lpstr>Apresentação do PowerPoint</vt:lpstr>
      <vt:lpstr>Modelo de Covariação</vt:lpstr>
      <vt:lpstr>O Erro Fundamental de Atribuição:  Pessoas como Psicólogos da Personalidade</vt:lpstr>
      <vt:lpstr>Apresentação do PowerPoint</vt:lpstr>
      <vt:lpstr>O Papel da Saliência Perceptual no  Erro Fundamental de Atribuição</vt:lpstr>
      <vt:lpstr>Apresentação do PowerPoint</vt:lpstr>
      <vt:lpstr>O Papel da Cultura</vt:lpstr>
      <vt:lpstr>A Diferença entre Ator e Observador</vt:lpstr>
      <vt:lpstr>Saliência Perceptual Revisitada</vt:lpstr>
      <vt:lpstr>Atribuições Interesseiras</vt:lpstr>
      <vt:lpstr>Até que Ponto São Precisas Nossas Atribuições e Impressões?</vt:lpstr>
      <vt:lpstr>Por que nossas impressões sobre os outros são às vezes errôneas?</vt:lpstr>
      <vt:lpstr>Apresentação do PowerPoint</vt:lpstr>
      <vt:lpstr>Se você estiver interessado... Filme: Rashomon (1950), dirigido por Akira Kurosawa </vt:lpstr>
      <vt:lpstr>Percepção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Percepção Social: Como Chegamos a Entender  As Pessoas</dc:title>
  <dc:creator>Casa</dc:creator>
  <cp:lastModifiedBy>Adriana B. Pereira</cp:lastModifiedBy>
  <cp:revision>105</cp:revision>
  <dcterms:created xsi:type="dcterms:W3CDTF">2010-05-05T12:14:28Z</dcterms:created>
  <dcterms:modified xsi:type="dcterms:W3CDTF">2011-02-18T12:31:21Z</dcterms:modified>
</cp:coreProperties>
</file>