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57" r:id="rId3"/>
    <p:sldId id="260" r:id="rId4"/>
    <p:sldId id="258" r:id="rId5"/>
    <p:sldId id="259" r:id="rId6"/>
    <p:sldId id="261" r:id="rId7"/>
    <p:sldId id="262" r:id="rId8"/>
    <p:sldId id="263" r:id="rId9"/>
    <p:sldId id="264" r:id="rId10"/>
    <p:sldId id="266" r:id="rId11"/>
    <p:sldId id="267" r:id="rId12"/>
    <p:sldId id="268" r:id="rId13"/>
    <p:sldId id="286" r:id="rId14"/>
    <p:sldId id="269" r:id="rId15"/>
    <p:sldId id="270" r:id="rId16"/>
    <p:sldId id="271" r:id="rId17"/>
    <p:sldId id="272" r:id="rId18"/>
    <p:sldId id="273" r:id="rId19"/>
    <p:sldId id="274" r:id="rId20"/>
    <p:sldId id="275" r:id="rId21"/>
    <p:sldId id="287"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F64B6-0FEE-4D65-9A99-8C67A63C9A2B}" type="datetimeFigureOut">
              <a:rPr lang="pt-BR" smtClean="0"/>
              <a:pPr/>
              <a:t>23/5/2010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AD5BC-77EA-4659-B6D3-A754891B919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CAAD5BC-77EA-4659-B6D3-A754891B9192}" type="slidenum">
              <a:rPr lang="pt-BR" smtClean="0"/>
              <a:pPr/>
              <a:t>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CAAD5BC-77EA-4659-B6D3-A754891B9192}" type="slidenum">
              <a:rPr lang="pt-BR" smtClean="0"/>
              <a:pPr/>
              <a:t>16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CAAD5BC-77EA-4659-B6D3-A754891B9192}" type="slidenum">
              <a:rPr lang="pt-BR" smtClean="0"/>
              <a:pPr/>
              <a:t>20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estilo do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fld id="{A2A96348-38CB-4DFA-A284-661B00526137}" type="datetimeFigureOut">
              <a:rPr lang="pt-BR" smtClean="0"/>
              <a:pPr/>
              <a:t>23/5/2010</a:t>
            </a:fld>
            <a:endParaRPr lang="pt-BR"/>
          </a:p>
        </p:txBody>
      </p:sp>
      <p:sp>
        <p:nvSpPr>
          <p:cNvPr id="16" name="Espaço Reservado para Número de Slide 15"/>
          <p:cNvSpPr>
            <a:spLocks noGrp="1"/>
          </p:cNvSpPr>
          <p:nvPr>
            <p:ph type="sldNum" sz="quarter" idx="11"/>
          </p:nvPr>
        </p:nvSpPr>
        <p:spPr/>
        <p:txBody>
          <a:bodyPr/>
          <a:lstStyle/>
          <a:p>
            <a:fld id="{7C03F8D7-DC78-4B72-9395-75394A2B6900}" type="slidenum">
              <a:rPr lang="pt-BR" smtClean="0"/>
              <a:pPr/>
              <a:t>‹nº›</a:t>
            </a:fld>
            <a:endParaRPr lang="pt-BR"/>
          </a:p>
        </p:txBody>
      </p:sp>
      <p:sp>
        <p:nvSpPr>
          <p:cNvPr id="17" name="Espaço Reservado para Rodapé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2A96348-38CB-4DFA-A284-661B00526137}" type="datetimeFigureOut">
              <a:rPr lang="pt-BR" smtClean="0"/>
              <a:pPr/>
              <a:t>23/5/2010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3F8D7-DC78-4B72-9395-75394A2B690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2A96348-38CB-4DFA-A284-661B00526137}" type="datetimeFigureOut">
              <a:rPr lang="pt-BR" smtClean="0"/>
              <a:pPr/>
              <a:t>23/5/2010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3F8D7-DC78-4B72-9395-75394A2B690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fld id="{A2A96348-38CB-4DFA-A284-661B00526137}" type="datetimeFigureOut">
              <a:rPr lang="pt-BR" smtClean="0"/>
              <a:pPr/>
              <a:t>23/5/2010</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fld id="{7C03F8D7-DC78-4B72-9395-75394A2B6900}" type="slidenum">
              <a:rPr lang="pt-BR" smtClean="0"/>
              <a:pPr/>
              <a:t>‹nº›</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A2A96348-38CB-4DFA-A284-661B00526137}" type="datetimeFigureOut">
              <a:rPr lang="pt-BR" smtClean="0"/>
              <a:pPr/>
              <a:t>23/5/2010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3F8D7-DC78-4B72-9395-75394A2B6900}" type="slidenum">
              <a:rPr lang="pt-BR" smtClean="0"/>
              <a:pPr/>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A2A96348-38CB-4DFA-A284-661B00526137}" type="datetimeFigureOut">
              <a:rPr lang="pt-BR" smtClean="0"/>
              <a:pPr/>
              <a:t>23/5/2010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3F8D7-DC78-4B72-9395-75394A2B6900}" type="slidenum">
              <a:rPr lang="pt-BR" smtClean="0"/>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7C03F8D7-DC78-4B72-9395-75394A2B6900}" type="slidenum">
              <a:rPr lang="pt-BR" smtClean="0"/>
              <a:pPr/>
              <a:t>‹nº›</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fld id="{A2A96348-38CB-4DFA-A284-661B00526137}" type="datetimeFigureOut">
              <a:rPr lang="pt-BR" smtClean="0"/>
              <a:pPr/>
              <a:t>23/5/2010</a:t>
            </a:fld>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estilo do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A2A96348-38CB-4DFA-A284-661B00526137}" type="datetimeFigureOut">
              <a:rPr lang="pt-BR" smtClean="0"/>
              <a:pPr/>
              <a:t>23/5/2010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03F8D7-DC78-4B72-9395-75394A2B6900}" type="slidenum">
              <a:rPr lang="pt-BR" smtClean="0"/>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2A96348-38CB-4DFA-A284-661B00526137}" type="datetimeFigureOut">
              <a:rPr lang="pt-BR" smtClean="0"/>
              <a:pPr/>
              <a:t>23/5/2010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03F8D7-DC78-4B72-9395-75394A2B690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8" name="Espaço Reservado para Data 7"/>
          <p:cNvSpPr>
            <a:spLocks noGrp="1"/>
          </p:cNvSpPr>
          <p:nvPr>
            <p:ph type="dt" sz="half" idx="14"/>
          </p:nvPr>
        </p:nvSpPr>
        <p:spPr/>
        <p:txBody>
          <a:bodyPr/>
          <a:lstStyle/>
          <a:p>
            <a:fld id="{A2A96348-38CB-4DFA-A284-661B00526137}" type="datetimeFigureOut">
              <a:rPr lang="pt-BR" smtClean="0"/>
              <a:pPr/>
              <a:t>23/5/2010</a:t>
            </a:fld>
            <a:endParaRPr lang="pt-BR"/>
          </a:p>
        </p:txBody>
      </p:sp>
      <p:sp>
        <p:nvSpPr>
          <p:cNvPr id="9" name="Espaço Reservado para Número de Slide 8"/>
          <p:cNvSpPr>
            <a:spLocks noGrp="1"/>
          </p:cNvSpPr>
          <p:nvPr>
            <p:ph type="sldNum" sz="quarter" idx="15"/>
          </p:nvPr>
        </p:nvSpPr>
        <p:spPr/>
        <p:txBody>
          <a:bodyPr/>
          <a:lstStyle/>
          <a:p>
            <a:fld id="{7C03F8D7-DC78-4B72-9395-75394A2B6900}" type="slidenum">
              <a:rPr lang="pt-BR" smtClean="0"/>
              <a:pPr/>
              <a:t>‹nº›</a:t>
            </a:fld>
            <a:endParaRPr lang="pt-BR"/>
          </a:p>
        </p:txBody>
      </p:sp>
      <p:sp>
        <p:nvSpPr>
          <p:cNvPr id="10" name="Espaço Reservado para Rodapé 9"/>
          <p:cNvSpPr>
            <a:spLocks noGrp="1"/>
          </p:cNvSpPr>
          <p:nvPr>
            <p:ph type="ftr" sz="quarter" idx="16"/>
          </p:nvPr>
        </p:nvSpPr>
        <p:spPr/>
        <p:txBody>
          <a:body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8" name="Espaço Reservado para Data 7"/>
          <p:cNvSpPr>
            <a:spLocks noGrp="1"/>
          </p:cNvSpPr>
          <p:nvPr>
            <p:ph type="dt" sz="half" idx="10"/>
          </p:nvPr>
        </p:nvSpPr>
        <p:spPr/>
        <p:txBody>
          <a:bodyPr/>
          <a:lstStyle/>
          <a:p>
            <a:fld id="{A2A96348-38CB-4DFA-A284-661B00526137}" type="datetimeFigureOut">
              <a:rPr lang="pt-BR" smtClean="0"/>
              <a:pPr/>
              <a:t>23/5/2010</a:t>
            </a:fld>
            <a:endParaRPr lang="pt-BR"/>
          </a:p>
        </p:txBody>
      </p:sp>
      <p:sp>
        <p:nvSpPr>
          <p:cNvPr id="9" name="Espaço Reservado para Número de Slide 8"/>
          <p:cNvSpPr>
            <a:spLocks noGrp="1"/>
          </p:cNvSpPr>
          <p:nvPr>
            <p:ph type="sldNum" sz="quarter" idx="11"/>
          </p:nvPr>
        </p:nvSpPr>
        <p:spPr/>
        <p:txBody>
          <a:bodyPr/>
          <a:lstStyle/>
          <a:p>
            <a:fld id="{7C03F8D7-DC78-4B72-9395-75394A2B6900}" type="slidenum">
              <a:rPr lang="pt-BR" smtClean="0"/>
              <a:pPr/>
              <a:t>‹nº›</a:t>
            </a:fld>
            <a:endParaRPr lang="pt-BR"/>
          </a:p>
        </p:txBody>
      </p:sp>
      <p:sp>
        <p:nvSpPr>
          <p:cNvPr id="10" name="Espaço Reservado para Rodapé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2A96348-38CB-4DFA-A284-661B00526137}" type="datetimeFigureOut">
              <a:rPr lang="pt-BR" smtClean="0"/>
              <a:pPr/>
              <a:t>23/5/2010</a:t>
            </a:fld>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C03F8D7-DC78-4B72-9395-75394A2B6900}" type="slidenum">
              <a:rPr lang="pt-BR" smtClean="0"/>
              <a:pPr/>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estilo do título mestre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Meus%20documentos\Alice\Alice,%20aula%20de%20monitoria%20Social,%20Dra%20Adriana\Normas%20Sociais.wm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D:\Meus%20documentos\Alice\Alice,%20aula%20de%20monitoria%20Social,%20Dra%20Adriana\Novo%20Ford%20Fusion%20Daqui%20a%205%20Anos.wm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200" y="642918"/>
            <a:ext cx="8305800" cy="4143404"/>
          </a:xfrm>
        </p:spPr>
        <p:txBody>
          <a:bodyPr/>
          <a:lstStyle/>
          <a:p>
            <a:pPr>
              <a:lnSpc>
                <a:spcPct val="200000"/>
              </a:lnSpc>
            </a:pPr>
            <a:r>
              <a:rPr lang="pt-BR" dirty="0" smtClean="0"/>
              <a:t>Comportamento Pró-Social:</a:t>
            </a:r>
            <a:br>
              <a:rPr lang="pt-BR" dirty="0" smtClean="0"/>
            </a:br>
            <a:r>
              <a:rPr lang="pt-BR" dirty="0" smtClean="0"/>
              <a:t>Por que as Pessoas ajudam?</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57298"/>
            <a:ext cx="8186766" cy="2000264"/>
          </a:xfrm>
        </p:spPr>
        <p:txBody>
          <a:bodyPr>
            <a:normAutofit/>
          </a:bodyPr>
          <a:lstStyle/>
          <a:p>
            <a:pPr algn="just"/>
            <a:r>
              <a:rPr lang="pt-BR" dirty="0" smtClean="0"/>
              <a:t>Aprender normas sociais com outros membros da sociedade é um comportamento altamente adaptativo</a:t>
            </a:r>
          </a:p>
          <a:p>
            <a:pPr algn="just"/>
            <a:r>
              <a:rPr lang="pt-BR" dirty="0" smtClean="0"/>
              <a:t>Capacidade de aprender normas tornou-se </a:t>
            </a:r>
            <a:r>
              <a:rPr lang="pt-BR" dirty="0" smtClean="0">
                <a:solidFill>
                  <a:schemeClr val="accent2"/>
                </a:solidFill>
              </a:rPr>
              <a:t>=&gt;</a:t>
            </a:r>
            <a:r>
              <a:rPr lang="pt-BR" dirty="0" smtClean="0"/>
              <a:t> parte de nosso patrimônio genético, segundo a seleção natural</a:t>
            </a:r>
          </a:p>
        </p:txBody>
      </p:sp>
      <p:sp>
        <p:nvSpPr>
          <p:cNvPr id="3" name="Título 2"/>
          <p:cNvSpPr>
            <a:spLocks noGrp="1"/>
          </p:cNvSpPr>
          <p:nvPr>
            <p:ph type="title"/>
          </p:nvPr>
        </p:nvSpPr>
        <p:spPr>
          <a:xfrm>
            <a:off x="0" y="66660"/>
            <a:ext cx="9144000" cy="1219200"/>
          </a:xfrm>
        </p:spPr>
        <p:txBody>
          <a:bodyPr>
            <a:normAutofit/>
          </a:bodyPr>
          <a:lstStyle/>
          <a:p>
            <a:pPr algn="ctr"/>
            <a:r>
              <a:rPr lang="pt-BR" sz="3800" dirty="0" smtClean="0"/>
              <a:t>Aprendizagem das Normas Sociais</a:t>
            </a:r>
            <a:endParaRPr lang="pt-BR" sz="3800" dirty="0"/>
          </a:p>
        </p:txBody>
      </p:sp>
      <p:pic>
        <p:nvPicPr>
          <p:cNvPr id="1026" name="Picture 2" descr="D:\Meus documentos\Minhas imagens\alienaçao massificado.jpg"/>
          <p:cNvPicPr>
            <a:picLocks noChangeAspect="1" noChangeArrowheads="1"/>
          </p:cNvPicPr>
          <p:nvPr/>
        </p:nvPicPr>
        <p:blipFill>
          <a:blip r:embed="rId2" cstate="print"/>
          <a:srcRect/>
          <a:stretch>
            <a:fillRect/>
          </a:stretch>
        </p:blipFill>
        <p:spPr bwMode="auto">
          <a:xfrm>
            <a:off x="2345368" y="3429000"/>
            <a:ext cx="4262816" cy="28401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785794"/>
            <a:ext cx="8229600" cy="1571636"/>
          </a:xfrm>
        </p:spPr>
        <p:txBody>
          <a:bodyPr>
            <a:normAutofit/>
          </a:bodyPr>
          <a:lstStyle/>
          <a:p>
            <a:pPr algn="just"/>
            <a:r>
              <a:rPr lang="pt-BR" dirty="0" smtClean="0"/>
              <a:t>Os indivíduos seriam geneticamente programados para aprender normas sociais e uma dessas é o </a:t>
            </a:r>
            <a:r>
              <a:rPr lang="pt-BR" i="1" dirty="0" smtClean="0"/>
              <a:t>altruísmo</a:t>
            </a:r>
          </a:p>
        </p:txBody>
      </p:sp>
      <p:pic>
        <p:nvPicPr>
          <p:cNvPr id="2051" name="Picture 3" descr="D:\Meus documentos\Minhas imagens\amizade33.jpg"/>
          <p:cNvPicPr>
            <a:picLocks noChangeAspect="1" noChangeArrowheads="1"/>
          </p:cNvPicPr>
          <p:nvPr/>
        </p:nvPicPr>
        <p:blipFill>
          <a:blip r:embed="rId2" cstate="print"/>
          <a:srcRect/>
          <a:stretch>
            <a:fillRect/>
          </a:stretch>
        </p:blipFill>
        <p:spPr bwMode="auto">
          <a:xfrm>
            <a:off x="2262198" y="2367431"/>
            <a:ext cx="4667256" cy="37804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785794"/>
            <a:ext cx="8043890" cy="5310206"/>
          </a:xfrm>
        </p:spPr>
        <p:txBody>
          <a:bodyPr/>
          <a:lstStyle/>
          <a:p>
            <a:pPr algn="just">
              <a:lnSpc>
                <a:spcPct val="150000"/>
              </a:lnSpc>
            </a:pPr>
            <a:r>
              <a:rPr lang="pt-BR" dirty="0" smtClean="0"/>
              <a:t>Em suma, os psicólogos evolucionários acreditam que pessoas ajudam os outros por causa de três fatores:</a:t>
            </a:r>
          </a:p>
          <a:p>
            <a:pPr algn="just"/>
            <a:endParaRPr lang="pt-BR" dirty="0" smtClean="0"/>
          </a:p>
          <a:p>
            <a:pPr algn="just"/>
            <a:r>
              <a:rPr lang="pt-BR" dirty="0" smtClean="0"/>
              <a:t>Seleção da Parentela</a:t>
            </a:r>
          </a:p>
          <a:p>
            <a:pPr algn="just"/>
            <a:endParaRPr lang="pt-BR" dirty="0" smtClean="0"/>
          </a:p>
          <a:p>
            <a:pPr algn="just"/>
            <a:r>
              <a:rPr lang="pt-BR" dirty="0" smtClean="0"/>
              <a:t>Norma de Reciprocidade</a:t>
            </a:r>
          </a:p>
          <a:p>
            <a:pPr algn="just"/>
            <a:endParaRPr lang="pt-BR" dirty="0" smtClean="0"/>
          </a:p>
          <a:p>
            <a:pPr algn="just"/>
            <a:r>
              <a:rPr lang="pt-BR" dirty="0" smtClean="0"/>
              <a:t>Capacidade de aprender e cumprir normas sociais</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285728"/>
            <a:ext cx="9144000" cy="942996"/>
          </a:xfrm>
        </p:spPr>
        <p:txBody>
          <a:bodyPr/>
          <a:lstStyle/>
          <a:p>
            <a:pPr algn="ctr"/>
            <a:r>
              <a:rPr lang="pt-BR" dirty="0" smtClean="0"/>
              <a:t>Normas Sociais e a Cultura</a:t>
            </a:r>
            <a:endParaRPr lang="pt-BR" dirty="0"/>
          </a:p>
        </p:txBody>
      </p:sp>
      <p:pic>
        <p:nvPicPr>
          <p:cNvPr id="4" name="Normas Sociais.wmv">
            <a:hlinkClick r:id="" action="ppaction://media"/>
          </p:cNvPr>
          <p:cNvPicPr>
            <a:picLocks noGrp="1" noRot="1" noChangeAspect="1"/>
          </p:cNvPicPr>
          <p:nvPr>
            <p:ph idx="1"/>
            <a:videoFile r:link="rId1"/>
          </p:nvPr>
        </p:nvPicPr>
        <p:blipFill>
          <a:blip r:embed="rId3" cstate="print"/>
          <a:stretch>
            <a:fillRect/>
          </a:stretch>
        </p:blipFill>
        <p:spPr>
          <a:xfrm>
            <a:off x="1500166" y="1452545"/>
            <a:ext cx="6286544" cy="471491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000240"/>
            <a:ext cx="8229600" cy="4357718"/>
          </a:xfrm>
        </p:spPr>
        <p:txBody>
          <a:bodyPr/>
          <a:lstStyle/>
          <a:p>
            <a:pPr algn="just">
              <a:lnSpc>
                <a:spcPct val="150000"/>
              </a:lnSpc>
            </a:pPr>
            <a:r>
              <a:rPr lang="pt-BR" dirty="0" smtClean="0"/>
              <a:t>Embora discordem dos enfoques evolucionários do comportamento pró-social, alguns psicólogos sociais aceitam o ponto de vista de que a conduta altruísta pode basear-se no interesse próprio</a:t>
            </a:r>
          </a:p>
          <a:p>
            <a:pPr algn="just">
              <a:lnSpc>
                <a:spcPct val="150000"/>
              </a:lnSpc>
            </a:pPr>
            <a:r>
              <a:rPr lang="pt-BR" dirty="0" smtClean="0"/>
              <a:t>Muito do que fazemos tem origem no desejo de maximizar nossas recompensas e reduzir nossos custos</a:t>
            </a:r>
            <a:endParaRPr lang="pt-BR" dirty="0"/>
          </a:p>
        </p:txBody>
      </p:sp>
      <p:sp>
        <p:nvSpPr>
          <p:cNvPr id="3" name="Título 2"/>
          <p:cNvSpPr>
            <a:spLocks noGrp="1"/>
          </p:cNvSpPr>
          <p:nvPr>
            <p:ph type="title"/>
          </p:nvPr>
        </p:nvSpPr>
        <p:spPr>
          <a:xfrm>
            <a:off x="457200" y="566726"/>
            <a:ext cx="8229600" cy="1219200"/>
          </a:xfrm>
        </p:spPr>
        <p:txBody>
          <a:bodyPr>
            <a:normAutofit fontScale="90000"/>
          </a:bodyPr>
          <a:lstStyle/>
          <a:p>
            <a:pPr algn="ctr"/>
            <a:r>
              <a:rPr lang="pt-BR" dirty="0" smtClean="0"/>
              <a:t>Troca Social: </a:t>
            </a:r>
            <a:br>
              <a:rPr lang="pt-BR" dirty="0" smtClean="0"/>
            </a:br>
            <a:r>
              <a:rPr lang="pt-BR" dirty="0" smtClean="0"/>
              <a:t>Os Custos e Recompensas da Ajuda</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571480"/>
            <a:ext cx="8229600" cy="1357322"/>
          </a:xfrm>
        </p:spPr>
        <p:txBody>
          <a:bodyPr/>
          <a:lstStyle/>
          <a:p>
            <a:pPr algn="just"/>
            <a:r>
              <a:rPr lang="pt-BR" dirty="0" smtClean="0"/>
              <a:t>Prestamos mais atenção em um nível mais implícito, aos custos e recompensas dos relacionamentos sociais</a:t>
            </a:r>
            <a:endParaRPr lang="pt-BR" dirty="0"/>
          </a:p>
        </p:txBody>
      </p:sp>
      <p:pic>
        <p:nvPicPr>
          <p:cNvPr id="3074" name="Picture 2" descr="D:\Meus documentos\Minhas imagens\2007-22sab_ari_santiago.jpg"/>
          <p:cNvPicPr>
            <a:picLocks noChangeAspect="1" noChangeArrowheads="1"/>
          </p:cNvPicPr>
          <p:nvPr/>
        </p:nvPicPr>
        <p:blipFill>
          <a:blip r:embed="rId2" cstate="print"/>
          <a:srcRect/>
          <a:stretch>
            <a:fillRect/>
          </a:stretch>
        </p:blipFill>
        <p:spPr bwMode="auto">
          <a:xfrm>
            <a:off x="1857356" y="1785926"/>
            <a:ext cx="5238760" cy="45148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643050"/>
            <a:ext cx="8229600" cy="1143008"/>
          </a:xfrm>
        </p:spPr>
        <p:txBody>
          <a:bodyPr/>
          <a:lstStyle/>
          <a:p>
            <a:pPr algn="just"/>
            <a:r>
              <a:rPr lang="pt-BR" dirty="0" smtClean="0"/>
              <a:t>Para alguns teóricos, o altruísmo puro se manifesta, quando sentimos empatia pela pessoa em necessidade</a:t>
            </a:r>
            <a:endParaRPr lang="pt-BR" dirty="0"/>
          </a:p>
        </p:txBody>
      </p:sp>
      <p:sp>
        <p:nvSpPr>
          <p:cNvPr id="3" name="Título 2"/>
          <p:cNvSpPr>
            <a:spLocks noGrp="1"/>
          </p:cNvSpPr>
          <p:nvPr>
            <p:ph type="title"/>
          </p:nvPr>
        </p:nvSpPr>
        <p:spPr>
          <a:xfrm>
            <a:off x="457200" y="352412"/>
            <a:ext cx="8229600" cy="1219200"/>
          </a:xfrm>
        </p:spPr>
        <p:txBody>
          <a:bodyPr>
            <a:normAutofit fontScale="90000"/>
          </a:bodyPr>
          <a:lstStyle/>
          <a:p>
            <a:pPr algn="ctr"/>
            <a:r>
              <a:rPr lang="pt-BR" dirty="0" smtClean="0"/>
              <a:t>Empatia e Altruísmo: </a:t>
            </a:r>
            <a:br>
              <a:rPr lang="pt-BR" dirty="0" smtClean="0"/>
            </a:br>
            <a:r>
              <a:rPr lang="pt-BR" dirty="0" smtClean="0"/>
              <a:t>O Puro Motivo Para Ajudar</a:t>
            </a:r>
            <a:endParaRPr lang="pt-BR" dirty="0"/>
          </a:p>
        </p:txBody>
      </p:sp>
      <p:pic>
        <p:nvPicPr>
          <p:cNvPr id="4099" name="Picture 3" descr="D:\Meus documentos\Minhas imagens\20090122-O%20Pequeno%20Principe%20interno%202.jpg"/>
          <p:cNvPicPr>
            <a:picLocks noChangeAspect="1" noChangeArrowheads="1"/>
          </p:cNvPicPr>
          <p:nvPr/>
        </p:nvPicPr>
        <p:blipFill>
          <a:blip r:embed="rId3" cstate="print"/>
          <a:srcRect/>
          <a:stretch>
            <a:fillRect/>
          </a:stretch>
        </p:blipFill>
        <p:spPr bwMode="auto">
          <a:xfrm>
            <a:off x="2285984" y="2714620"/>
            <a:ext cx="4591048" cy="36390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00076" y="1643050"/>
            <a:ext cx="7329510" cy="1000132"/>
          </a:xfrm>
        </p:spPr>
        <p:txBody>
          <a:bodyPr/>
          <a:lstStyle/>
          <a:p>
            <a:pPr algn="just"/>
            <a:r>
              <a:rPr lang="pt-BR" dirty="0" smtClean="0"/>
              <a:t>Fatores pessoais e situacionais podem reprimir ou desencadear esses motivos</a:t>
            </a:r>
            <a:endParaRPr lang="pt-BR" dirty="0"/>
          </a:p>
        </p:txBody>
      </p:sp>
      <p:sp>
        <p:nvSpPr>
          <p:cNvPr id="3" name="Título 2"/>
          <p:cNvSpPr>
            <a:spLocks noGrp="1"/>
          </p:cNvSpPr>
          <p:nvPr>
            <p:ph type="title"/>
          </p:nvPr>
        </p:nvSpPr>
        <p:spPr>
          <a:xfrm>
            <a:off x="457200" y="285728"/>
            <a:ext cx="8229600" cy="1285884"/>
          </a:xfrm>
        </p:spPr>
        <p:txBody>
          <a:bodyPr>
            <a:normAutofit fontScale="90000"/>
          </a:bodyPr>
          <a:lstStyle/>
          <a:p>
            <a:pPr algn="ctr"/>
            <a:r>
              <a:rPr lang="pt-BR" dirty="0" smtClean="0"/>
              <a:t>Por que algumas pessoas </a:t>
            </a:r>
            <a:br>
              <a:rPr lang="pt-BR" dirty="0" smtClean="0"/>
            </a:br>
            <a:r>
              <a:rPr lang="pt-BR" dirty="0" smtClean="0"/>
              <a:t>ajudam mais do que as outras?</a:t>
            </a:r>
            <a:endParaRPr lang="pt-BR" dirty="0"/>
          </a:p>
        </p:txBody>
      </p:sp>
      <p:pic>
        <p:nvPicPr>
          <p:cNvPr id="5123" name="Picture 3" descr="D:\Meus documentos\Minhas imagens\mafalda_03.jpg"/>
          <p:cNvPicPr>
            <a:picLocks noChangeAspect="1" noChangeArrowheads="1"/>
          </p:cNvPicPr>
          <p:nvPr/>
        </p:nvPicPr>
        <p:blipFill>
          <a:blip r:embed="rId2" cstate="print"/>
          <a:srcRect/>
          <a:stretch>
            <a:fillRect/>
          </a:stretch>
        </p:blipFill>
        <p:spPr bwMode="auto">
          <a:xfrm>
            <a:off x="2500298" y="2643182"/>
            <a:ext cx="4276726" cy="39529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643050"/>
            <a:ext cx="8329642" cy="2643206"/>
          </a:xfrm>
        </p:spPr>
        <p:txBody>
          <a:bodyPr>
            <a:normAutofit/>
          </a:bodyPr>
          <a:lstStyle/>
          <a:p>
            <a:pPr algn="just"/>
            <a:r>
              <a:rPr lang="pt-BR" dirty="0" smtClean="0"/>
              <a:t>Reforçar crianças menores em seus comportamentos pró-sociais, é uma maneira de estimular uma personalidade possivelmente mais altruísta no futuro</a:t>
            </a:r>
          </a:p>
          <a:p>
            <a:pPr algn="just"/>
            <a:r>
              <a:rPr lang="pt-BR" dirty="0" smtClean="0"/>
              <a:t>Outra maneira, é os pais agirem de maneira pró-social, pois as crianças imitam os comportamentos que observam</a:t>
            </a:r>
            <a:endParaRPr lang="pt-BR" dirty="0"/>
          </a:p>
        </p:txBody>
      </p:sp>
      <p:sp>
        <p:nvSpPr>
          <p:cNvPr id="3" name="Título 2"/>
          <p:cNvSpPr>
            <a:spLocks noGrp="1"/>
          </p:cNvSpPr>
          <p:nvPr>
            <p:ph type="title"/>
          </p:nvPr>
        </p:nvSpPr>
        <p:spPr>
          <a:xfrm>
            <a:off x="142844" y="357166"/>
            <a:ext cx="8786874" cy="1219200"/>
          </a:xfrm>
        </p:spPr>
        <p:txBody>
          <a:bodyPr>
            <a:normAutofit fontScale="90000"/>
          </a:bodyPr>
          <a:lstStyle/>
          <a:p>
            <a:pPr algn="ctr"/>
            <a:r>
              <a:rPr lang="pt-BR" dirty="0" smtClean="0"/>
              <a:t>Instilar Disposição de Ajuda com Recompensas e Modelos</a:t>
            </a:r>
            <a:endParaRPr lang="pt-BR" dirty="0"/>
          </a:p>
        </p:txBody>
      </p:sp>
      <p:pic>
        <p:nvPicPr>
          <p:cNvPr id="1027" name="Picture 3" descr="D:\Meus documentos\Minhas imagens\PAIS-FILHOS-ESCOLA2.jpg"/>
          <p:cNvPicPr>
            <a:picLocks noChangeAspect="1" noChangeArrowheads="1"/>
          </p:cNvPicPr>
          <p:nvPr/>
        </p:nvPicPr>
        <p:blipFill>
          <a:blip r:embed="rId2" cstate="print"/>
          <a:srcRect/>
          <a:stretch>
            <a:fillRect/>
          </a:stretch>
        </p:blipFill>
        <p:spPr bwMode="auto">
          <a:xfrm>
            <a:off x="3357554" y="4000504"/>
            <a:ext cx="2667040" cy="27146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57298"/>
            <a:ext cx="8229600" cy="2143140"/>
          </a:xfrm>
        </p:spPr>
        <p:txBody>
          <a:bodyPr/>
          <a:lstStyle/>
          <a:p>
            <a:pPr algn="just"/>
            <a:r>
              <a:rPr lang="pt-BR" dirty="0" smtClean="0"/>
              <a:t>Saber que alguém foi prestativo em uma situação, não implica invariavelmente que ela vá ser assim sempre</a:t>
            </a:r>
          </a:p>
          <a:p>
            <a:pPr algn="just"/>
            <a:r>
              <a:rPr lang="pt-BR" dirty="0" smtClean="0"/>
              <a:t>Ter indício de uma personalidade altruísta não significa necessariamente agir de forma altruísta</a:t>
            </a:r>
            <a:endParaRPr lang="pt-BR" dirty="0"/>
          </a:p>
        </p:txBody>
      </p:sp>
      <p:sp>
        <p:nvSpPr>
          <p:cNvPr id="3" name="Título 2"/>
          <p:cNvSpPr>
            <a:spLocks noGrp="1"/>
          </p:cNvSpPr>
          <p:nvPr>
            <p:ph type="title"/>
          </p:nvPr>
        </p:nvSpPr>
        <p:spPr>
          <a:xfrm>
            <a:off x="285720" y="142852"/>
            <a:ext cx="8643998" cy="1085872"/>
          </a:xfrm>
        </p:spPr>
        <p:txBody>
          <a:bodyPr>
            <a:normAutofit fontScale="90000"/>
          </a:bodyPr>
          <a:lstStyle/>
          <a:p>
            <a:pPr algn="ctr"/>
            <a:r>
              <a:rPr lang="pt-BR" dirty="0" smtClean="0"/>
              <a:t>Será a Personalidade Tudo o Que Importa?</a:t>
            </a:r>
            <a:endParaRPr lang="pt-BR" dirty="0"/>
          </a:p>
        </p:txBody>
      </p:sp>
      <p:pic>
        <p:nvPicPr>
          <p:cNvPr id="2050" name="Picture 2" descr="D:\Meus documentos\Minhas imagens\irmaos.jpg"/>
          <p:cNvPicPr>
            <a:picLocks noChangeAspect="1" noChangeArrowheads="1"/>
          </p:cNvPicPr>
          <p:nvPr/>
        </p:nvPicPr>
        <p:blipFill>
          <a:blip r:embed="rId2" cstate="print"/>
          <a:srcRect/>
          <a:stretch>
            <a:fillRect/>
          </a:stretch>
        </p:blipFill>
        <p:spPr bwMode="auto">
          <a:xfrm>
            <a:off x="2285984" y="3357562"/>
            <a:ext cx="4295775" cy="2952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8670" y="2285992"/>
            <a:ext cx="7972420" cy="4143404"/>
          </a:xfrm>
        </p:spPr>
        <p:txBody>
          <a:bodyPr>
            <a:normAutofit/>
          </a:bodyPr>
          <a:lstStyle/>
          <a:p>
            <a:pPr algn="just"/>
            <a:r>
              <a:rPr lang="pt-BR" dirty="0" smtClean="0"/>
              <a:t>Comportamento </a:t>
            </a:r>
            <a:r>
              <a:rPr lang="pt-BR" i="1" dirty="0" smtClean="0"/>
              <a:t>Pró-Social</a:t>
            </a:r>
          </a:p>
          <a:p>
            <a:pPr lvl="1" algn="just">
              <a:buClr>
                <a:schemeClr val="accent2"/>
              </a:buClr>
              <a:buFont typeface="Wingdings 2" pitchFamily="18" charset="2"/>
              <a:buChar char=""/>
            </a:pPr>
            <a:endParaRPr lang="pt-BR" dirty="0" smtClean="0"/>
          </a:p>
          <a:p>
            <a:pPr lvl="1" algn="just">
              <a:buClr>
                <a:schemeClr val="accent2"/>
              </a:buClr>
              <a:buFont typeface="Wingdings 2" pitchFamily="18" charset="2"/>
              <a:buChar char=""/>
            </a:pPr>
            <a:r>
              <a:rPr lang="pt-BR" dirty="0" smtClean="0"/>
              <a:t>qualquer ato praticado com o objetivo de beneficiar, ajudar outra pessoa, que pode ser por interesse próprio</a:t>
            </a:r>
          </a:p>
          <a:p>
            <a:pPr lvl="1" algn="just">
              <a:buFont typeface="Wingdings 2" pitchFamily="18" charset="2"/>
              <a:buChar char=""/>
            </a:pPr>
            <a:endParaRPr lang="pt-BR" dirty="0" smtClean="0"/>
          </a:p>
          <a:p>
            <a:pPr marL="0" lvl="1" indent="0" algn="just">
              <a:buClr>
                <a:schemeClr val="accent2"/>
              </a:buClr>
              <a:buFont typeface="Wingdings 2" pitchFamily="18" charset="2"/>
              <a:buChar char=""/>
            </a:pPr>
            <a:r>
              <a:rPr lang="pt-BR" sz="2600" dirty="0" smtClean="0"/>
              <a:t>  Comportamento Pró-Social motivado pelo </a:t>
            </a:r>
            <a:r>
              <a:rPr lang="pt-BR" sz="2600" i="1" dirty="0" smtClean="0"/>
              <a:t>Altruísmo</a:t>
            </a:r>
          </a:p>
          <a:p>
            <a:pPr marL="0" lvl="1" indent="0" algn="just">
              <a:buClr>
                <a:schemeClr val="accent2"/>
              </a:buClr>
              <a:buFont typeface="Wingdings 2" pitchFamily="18" charset="2"/>
              <a:buChar char=""/>
            </a:pPr>
            <a:endParaRPr lang="pt-BR" sz="2600" i="1" dirty="0" smtClean="0"/>
          </a:p>
          <a:p>
            <a:pPr marL="365760" lvl="2" indent="0" algn="just">
              <a:buClr>
                <a:schemeClr val="accent2"/>
              </a:buClr>
              <a:buFont typeface="Wingdings 2" pitchFamily="18" charset="2"/>
              <a:buChar char=""/>
            </a:pPr>
            <a:r>
              <a:rPr lang="pt-BR" sz="2400" i="1" dirty="0" smtClean="0"/>
              <a:t> </a:t>
            </a:r>
            <a:r>
              <a:rPr lang="pt-BR" sz="2400" dirty="0" smtClean="0"/>
              <a:t>o desejo de ajudar outra pessoa sem esperar nada em troca, e mesmo que esse ato implique um custo</a:t>
            </a:r>
          </a:p>
          <a:p>
            <a:pPr marL="0" lvl="1" indent="0" algn="just">
              <a:buFont typeface="Wingdings 2" pitchFamily="18" charset="2"/>
              <a:buChar char=""/>
            </a:pPr>
            <a:endParaRPr lang="pt-BR" sz="2600" dirty="0" smtClean="0"/>
          </a:p>
        </p:txBody>
      </p:sp>
      <p:sp>
        <p:nvSpPr>
          <p:cNvPr id="2" name="Título 1"/>
          <p:cNvSpPr>
            <a:spLocks noGrp="1"/>
          </p:cNvSpPr>
          <p:nvPr>
            <p:ph type="title"/>
          </p:nvPr>
        </p:nvSpPr>
        <p:spPr>
          <a:xfrm>
            <a:off x="142844" y="500042"/>
            <a:ext cx="8858312" cy="1571636"/>
          </a:xfrm>
        </p:spPr>
        <p:txBody>
          <a:bodyPr>
            <a:normAutofit fontScale="90000"/>
          </a:bodyPr>
          <a:lstStyle/>
          <a:p>
            <a:pPr algn="ctr"/>
            <a:r>
              <a:rPr lang="pt-BR" dirty="0" smtClean="0">
                <a:effectLst>
                  <a:outerShdw blurRad="38100" dist="38100" dir="2700000" algn="tl">
                    <a:srgbClr val="000000">
                      <a:alpha val="43137"/>
                    </a:srgbClr>
                  </a:outerShdw>
                </a:effectLst>
              </a:rPr>
              <a:t>Motivos Básicos </a:t>
            </a:r>
            <a:br>
              <a:rPr lang="pt-BR" dirty="0" smtClean="0">
                <a:effectLst>
                  <a:outerShdw blurRad="38100" dist="38100" dir="2700000" algn="tl">
                    <a:srgbClr val="000000">
                      <a:alpha val="43137"/>
                    </a:srgbClr>
                  </a:outerShdw>
                </a:effectLst>
              </a:rPr>
            </a:br>
            <a:r>
              <a:rPr lang="pt-BR" dirty="0" smtClean="0">
                <a:effectLst>
                  <a:outerShdw blurRad="38100" dist="38100" dir="2700000" algn="tl">
                    <a:srgbClr val="000000">
                      <a:alpha val="43137"/>
                    </a:srgbClr>
                  </a:outerShdw>
                </a:effectLst>
              </a:rPr>
              <a:t>Subjacentes ao Comportamento Pró-Social: </a:t>
            </a:r>
            <a:br>
              <a:rPr lang="pt-BR" dirty="0" smtClean="0">
                <a:effectLst>
                  <a:outerShdw blurRad="38100" dist="38100" dir="2700000" algn="tl">
                    <a:srgbClr val="000000">
                      <a:alpha val="43137"/>
                    </a:srgbClr>
                  </a:outerShdw>
                </a:effectLst>
              </a:rPr>
            </a:br>
            <a:r>
              <a:rPr lang="pt-BR" dirty="0" smtClean="0">
                <a:effectLst>
                  <a:outerShdw blurRad="38100" dist="38100" dir="2700000" algn="tl">
                    <a:srgbClr val="000000">
                      <a:alpha val="43137"/>
                    </a:srgbClr>
                  </a:outerShdw>
                </a:effectLst>
              </a:rPr>
              <a:t>por que as pessoas ajudam?</a:t>
            </a:r>
            <a:endParaRPr lang="pt-B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714520"/>
            <a:ext cx="8229600" cy="2000232"/>
          </a:xfrm>
        </p:spPr>
        <p:txBody>
          <a:bodyPr/>
          <a:lstStyle/>
          <a:p>
            <a:pPr algn="just"/>
            <a:r>
              <a:rPr lang="pt-BR" dirty="0" smtClean="0"/>
              <a:t>Em todas as culturas, há diferentes normas para o “ser” homem e “ser” mulher</a:t>
            </a:r>
          </a:p>
          <a:p>
            <a:pPr algn="just"/>
            <a:r>
              <a:rPr lang="pt-BR" dirty="0" smtClean="0"/>
              <a:t>De modo que homens e mulheres aprendem a dar valor a diferentes traços e comportamentos</a:t>
            </a:r>
            <a:endParaRPr lang="pt-BR" dirty="0"/>
          </a:p>
        </p:txBody>
      </p:sp>
      <p:sp>
        <p:nvSpPr>
          <p:cNvPr id="3" name="Título 2"/>
          <p:cNvSpPr>
            <a:spLocks noGrp="1"/>
          </p:cNvSpPr>
          <p:nvPr>
            <p:ph type="title"/>
          </p:nvPr>
        </p:nvSpPr>
        <p:spPr>
          <a:xfrm>
            <a:off x="457200" y="352412"/>
            <a:ext cx="8229600" cy="1219200"/>
          </a:xfrm>
        </p:spPr>
        <p:txBody>
          <a:bodyPr>
            <a:normAutofit fontScale="90000"/>
          </a:bodyPr>
          <a:lstStyle/>
          <a:p>
            <a:pPr algn="ctr"/>
            <a:r>
              <a:rPr lang="pt-BR" dirty="0" smtClean="0"/>
              <a:t>Diferenças de Gênero em Comportamento Pró-Social</a:t>
            </a:r>
            <a:endParaRPr lang="pt-BR" dirty="0"/>
          </a:p>
        </p:txBody>
      </p:sp>
      <p:pic>
        <p:nvPicPr>
          <p:cNvPr id="3074" name="Picture 2" descr="D:\Meus documentos\Minhas imagens\foto_117(4).jpg"/>
          <p:cNvPicPr>
            <a:picLocks noChangeAspect="1" noChangeArrowheads="1"/>
          </p:cNvPicPr>
          <p:nvPr/>
        </p:nvPicPr>
        <p:blipFill>
          <a:blip r:embed="rId3" cstate="print"/>
          <a:srcRect/>
          <a:stretch>
            <a:fillRect/>
          </a:stretch>
        </p:blipFill>
        <p:spPr bwMode="auto">
          <a:xfrm>
            <a:off x="4643438" y="3780098"/>
            <a:ext cx="3305222" cy="2363546"/>
          </a:xfrm>
          <a:prstGeom prst="rect">
            <a:avLst/>
          </a:prstGeom>
          <a:noFill/>
        </p:spPr>
      </p:pic>
      <p:pic>
        <p:nvPicPr>
          <p:cNvPr id="3075" name="Picture 3" descr="D:\Meus documentos\Minhas imagens\futebol23.JPG"/>
          <p:cNvPicPr>
            <a:picLocks noChangeAspect="1" noChangeArrowheads="1"/>
          </p:cNvPicPr>
          <p:nvPr/>
        </p:nvPicPr>
        <p:blipFill>
          <a:blip r:embed="rId4" cstate="print"/>
          <a:srcRect/>
          <a:stretch>
            <a:fillRect/>
          </a:stretch>
        </p:blipFill>
        <p:spPr bwMode="auto">
          <a:xfrm>
            <a:off x="928662" y="3767392"/>
            <a:ext cx="3341110" cy="23762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85720" y="152400"/>
            <a:ext cx="8401080" cy="1219200"/>
          </a:xfrm>
        </p:spPr>
        <p:txBody>
          <a:bodyPr/>
          <a:lstStyle/>
          <a:p>
            <a:pPr algn="ctr"/>
            <a:r>
              <a:rPr lang="pt-BR" dirty="0" smtClean="0"/>
              <a:t>Propaganda Ford Fusion</a:t>
            </a:r>
            <a:endParaRPr lang="pt-BR" dirty="0"/>
          </a:p>
        </p:txBody>
      </p:sp>
      <p:pic>
        <p:nvPicPr>
          <p:cNvPr id="4" name="Novo Ford Fusion Daqui a 5 Anos.wmv">
            <a:hlinkClick r:id="" action="ppaction://media"/>
          </p:cNvPr>
          <p:cNvPicPr>
            <a:picLocks noGrp="1" noRot="1" noChangeAspect="1"/>
          </p:cNvPicPr>
          <p:nvPr>
            <p:ph idx="1"/>
            <a:videoFile r:link="rId1"/>
          </p:nvPr>
        </p:nvPicPr>
        <p:blipFill>
          <a:blip r:embed="rId3" cstate="print"/>
          <a:stretch>
            <a:fillRect/>
          </a:stretch>
        </p:blipFill>
        <p:spPr>
          <a:xfrm>
            <a:off x="1643042" y="1613281"/>
            <a:ext cx="5857916" cy="43934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785958"/>
            <a:ext cx="8229600" cy="4857752"/>
          </a:xfrm>
        </p:spPr>
        <p:txBody>
          <a:bodyPr>
            <a:normAutofit/>
          </a:bodyPr>
          <a:lstStyle/>
          <a:p>
            <a:pPr algn="just"/>
            <a:r>
              <a:rPr lang="pt-BR" dirty="0" smtClean="0"/>
              <a:t>Culturas ocidentais </a:t>
            </a:r>
            <a:r>
              <a:rPr lang="pt-BR" dirty="0" smtClean="0">
                <a:solidFill>
                  <a:srgbClr val="EEB500"/>
                </a:solidFill>
              </a:rPr>
              <a:t>=&gt; </a:t>
            </a:r>
            <a:r>
              <a:rPr lang="pt-BR" i="1" dirty="0" smtClean="0"/>
              <a:t>eu (self) independente</a:t>
            </a:r>
          </a:p>
          <a:p>
            <a:pPr algn="just"/>
            <a:r>
              <a:rPr lang="pt-BR" dirty="0" smtClean="0"/>
              <a:t>Culturas não-ocidentais </a:t>
            </a:r>
            <a:r>
              <a:rPr lang="pt-BR" dirty="0" smtClean="0">
                <a:solidFill>
                  <a:schemeClr val="accent2">
                    <a:lumMod val="60000"/>
                    <a:lumOff val="40000"/>
                  </a:schemeClr>
                </a:solidFill>
              </a:rPr>
              <a:t>=&gt;</a:t>
            </a:r>
            <a:r>
              <a:rPr lang="pt-BR" dirty="0" smtClean="0"/>
              <a:t> </a:t>
            </a:r>
            <a:r>
              <a:rPr lang="pt-BR" i="1" dirty="0" smtClean="0"/>
              <a:t>eu interdependente</a:t>
            </a:r>
          </a:p>
          <a:p>
            <a:pPr algn="just"/>
            <a:r>
              <a:rPr lang="pt-BR" dirty="0" smtClean="0"/>
              <a:t>Vale notar </a:t>
            </a:r>
            <a:r>
              <a:rPr lang="pt-BR" dirty="0" smtClean="0">
                <a:solidFill>
                  <a:schemeClr val="accent2">
                    <a:lumMod val="60000"/>
                    <a:lumOff val="40000"/>
                  </a:schemeClr>
                </a:solidFill>
              </a:rPr>
              <a:t>=&gt;</a:t>
            </a:r>
            <a:r>
              <a:rPr lang="pt-BR" dirty="0" smtClean="0"/>
              <a:t> em todas as culturas, é mais provável que as pessoas ajudem alguém de seu grupo interno</a:t>
            </a:r>
          </a:p>
          <a:p>
            <a:pPr algn="just"/>
            <a:r>
              <a:rPr lang="pt-BR" i="1" dirty="0" smtClean="0"/>
              <a:t>Fatores culturais </a:t>
            </a:r>
            <a:r>
              <a:rPr lang="pt-BR" dirty="0" smtClean="0"/>
              <a:t>entram em jogo para determinar com que força as pessoas traçam a linha entre os grupos internos e os grupos externos</a:t>
            </a:r>
          </a:p>
          <a:p>
            <a:pPr algn="just"/>
            <a:r>
              <a:rPr lang="pt-BR" dirty="0" smtClean="0"/>
              <a:t>A linha entre “nós” e “eles” é mais firmemente traçada nas culturas interdependentes, a probabilidade dessas pessoas ajudarem grupos externos é menor</a:t>
            </a:r>
            <a:endParaRPr lang="pt-BR" dirty="0"/>
          </a:p>
        </p:txBody>
      </p:sp>
      <p:sp>
        <p:nvSpPr>
          <p:cNvPr id="3" name="Título 2"/>
          <p:cNvSpPr>
            <a:spLocks noGrp="1"/>
          </p:cNvSpPr>
          <p:nvPr>
            <p:ph type="title"/>
          </p:nvPr>
        </p:nvSpPr>
        <p:spPr>
          <a:xfrm>
            <a:off x="457200" y="428604"/>
            <a:ext cx="8229600" cy="1219200"/>
          </a:xfrm>
        </p:spPr>
        <p:txBody>
          <a:bodyPr>
            <a:normAutofit fontScale="90000"/>
          </a:bodyPr>
          <a:lstStyle/>
          <a:p>
            <a:pPr algn="ctr"/>
            <a:r>
              <a:rPr lang="pt-BR" dirty="0" smtClean="0"/>
              <a:t>Diferenças Culturais em Comportamento Pró-Social</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857364"/>
            <a:ext cx="8229600" cy="4238636"/>
          </a:xfrm>
        </p:spPr>
        <p:txBody>
          <a:bodyPr>
            <a:normAutofit lnSpcReduction="10000"/>
          </a:bodyPr>
          <a:lstStyle/>
          <a:p>
            <a:r>
              <a:rPr lang="pt-BR" dirty="0" smtClean="0"/>
              <a:t>Efeitos de Estados de ânimo Positivos: </a:t>
            </a:r>
          </a:p>
          <a:p>
            <a:pPr>
              <a:buNone/>
            </a:pPr>
            <a:r>
              <a:rPr lang="pt-BR" dirty="0" smtClean="0"/>
              <a:t>	sentir-se bem, fazer o bem </a:t>
            </a:r>
            <a:r>
              <a:rPr lang="pt-BR" i="1" dirty="0" smtClean="0"/>
              <a:t>– as pessoas que estão felizes tendem a ser muito mais prestativas</a:t>
            </a:r>
          </a:p>
          <a:p>
            <a:pPr>
              <a:buNone/>
            </a:pPr>
            <a:endParaRPr lang="pt-BR" i="1" dirty="0" smtClean="0"/>
          </a:p>
          <a:p>
            <a:pPr>
              <a:buFont typeface="Wingdings 2" pitchFamily="18" charset="2"/>
              <a:buChar char=""/>
            </a:pPr>
            <a:r>
              <a:rPr lang="pt-BR" dirty="0" smtClean="0"/>
              <a:t>Alívio de Estado Negativo:</a:t>
            </a:r>
          </a:p>
          <a:p>
            <a:pPr>
              <a:buNone/>
            </a:pPr>
            <a:r>
              <a:rPr lang="pt-BR" i="1" dirty="0" smtClean="0"/>
              <a:t>	</a:t>
            </a:r>
            <a:r>
              <a:rPr lang="pt-BR" dirty="0" smtClean="0"/>
              <a:t>sentir-se mal, fazer o bem </a:t>
            </a:r>
            <a:r>
              <a:rPr lang="pt-BR" i="1" dirty="0" smtClean="0"/>
              <a:t>– quando estão tristes, as pessoas são motivadas a praticar atividades que as façam sentir-se melhor; </a:t>
            </a:r>
            <a:r>
              <a:rPr lang="pt-BR" dirty="0" smtClean="0"/>
              <a:t>cria-se</a:t>
            </a:r>
            <a:r>
              <a:rPr lang="pt-BR" i="1" dirty="0" smtClean="0"/>
              <a:t> </a:t>
            </a:r>
            <a:r>
              <a:rPr lang="pt-BR" dirty="0" smtClean="0"/>
              <a:t>a </a:t>
            </a:r>
            <a:r>
              <a:rPr lang="pt-BR" u="sng" dirty="0" smtClean="0"/>
              <a:t>hipótese do alívio do estado negativo:</a:t>
            </a:r>
            <a:r>
              <a:rPr lang="pt-BR" dirty="0" smtClean="0"/>
              <a:t> </a:t>
            </a:r>
            <a:r>
              <a:rPr lang="pt-BR" i="1" dirty="0" smtClean="0"/>
              <a:t>as pessoas ajudam alguém com o objetivo de ajudar a si mesmas</a:t>
            </a:r>
            <a:endParaRPr lang="pt-BR" i="1" dirty="0"/>
          </a:p>
        </p:txBody>
      </p:sp>
      <p:sp>
        <p:nvSpPr>
          <p:cNvPr id="3" name="Título 2"/>
          <p:cNvSpPr>
            <a:spLocks noGrp="1"/>
          </p:cNvSpPr>
          <p:nvPr>
            <p:ph type="title"/>
          </p:nvPr>
        </p:nvSpPr>
        <p:spPr>
          <a:xfrm>
            <a:off x="457200" y="495288"/>
            <a:ext cx="8229600" cy="1219200"/>
          </a:xfrm>
        </p:spPr>
        <p:txBody>
          <a:bodyPr>
            <a:normAutofit fontScale="90000"/>
          </a:bodyPr>
          <a:lstStyle/>
          <a:p>
            <a:pPr algn="ctr"/>
            <a:r>
              <a:rPr lang="pt-BR" dirty="0" smtClean="0"/>
              <a:t>Os Efeitos do Estado de Espírito no Comportamento Pró-Social</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905008"/>
            <a:ext cx="8229600" cy="4381512"/>
          </a:xfrm>
        </p:spPr>
        <p:txBody>
          <a:bodyPr/>
          <a:lstStyle/>
          <a:p>
            <a:pPr>
              <a:lnSpc>
                <a:spcPct val="150000"/>
              </a:lnSpc>
            </a:pPr>
            <a:r>
              <a:rPr lang="pt-BR" dirty="0" smtClean="0"/>
              <a:t>Quando as pessoas ajudarão?</a:t>
            </a:r>
          </a:p>
          <a:p>
            <a:pPr algn="just">
              <a:lnSpc>
                <a:spcPct val="150000"/>
              </a:lnSpc>
            </a:pPr>
            <a:r>
              <a:rPr lang="pt-BR" dirty="0" smtClean="0"/>
              <a:t>Para compreender mais profundamente por que as pessoas ajudam, precisamos levar em conta a situação social na qual elas se encontram</a:t>
            </a:r>
            <a:endParaRPr lang="pt-BR" dirty="0"/>
          </a:p>
        </p:txBody>
      </p:sp>
      <p:sp>
        <p:nvSpPr>
          <p:cNvPr id="3" name="Título 2"/>
          <p:cNvSpPr>
            <a:spLocks noGrp="1"/>
          </p:cNvSpPr>
          <p:nvPr>
            <p:ph type="title"/>
          </p:nvPr>
        </p:nvSpPr>
        <p:spPr>
          <a:xfrm>
            <a:off x="457200" y="495288"/>
            <a:ext cx="8229600" cy="1219200"/>
          </a:xfrm>
        </p:spPr>
        <p:txBody>
          <a:bodyPr>
            <a:normAutofit fontScale="90000"/>
          </a:bodyPr>
          <a:lstStyle/>
          <a:p>
            <a:pPr algn="ctr"/>
            <a:r>
              <a:rPr lang="pt-BR" dirty="0" smtClean="0"/>
              <a:t>Determinantes Situacionais do Comportamento Pró-Social:</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714520"/>
            <a:ext cx="8229600" cy="4572000"/>
          </a:xfrm>
        </p:spPr>
        <p:txBody>
          <a:bodyPr/>
          <a:lstStyle/>
          <a:p>
            <a:pPr algn="just"/>
            <a:r>
              <a:rPr lang="pt-BR" dirty="0" smtClean="0"/>
              <a:t>A probabilidade das pessoas ajudarem em áreas rurais é, estaticamente, bem maior do que a ajuda nos meios das áreas urbanas</a:t>
            </a:r>
          </a:p>
          <a:p>
            <a:pPr algn="just"/>
            <a:endParaRPr lang="pt-BR" dirty="0" smtClean="0"/>
          </a:p>
          <a:p>
            <a:pPr algn="just"/>
            <a:r>
              <a:rPr lang="pt-BR" u="sng" dirty="0" smtClean="0"/>
              <a:t>Hipótese da sobrecarga humana</a:t>
            </a:r>
            <a:r>
              <a:rPr lang="pt-BR" dirty="0" smtClean="0"/>
              <a:t> </a:t>
            </a:r>
            <a:r>
              <a:rPr lang="pt-BR" dirty="0" smtClean="0">
                <a:solidFill>
                  <a:schemeClr val="accent2">
                    <a:lumMod val="60000"/>
                    <a:lumOff val="40000"/>
                  </a:schemeClr>
                </a:solidFill>
              </a:rPr>
              <a:t>=&gt;</a:t>
            </a:r>
            <a:r>
              <a:rPr lang="pt-BR" dirty="0" smtClean="0"/>
              <a:t> sustenta que as pessoas que vivem na cidade são constantemente bombardeadas com estimulação, e que elas se resguardam para não serem sobrecarregadas por esse ataque</a:t>
            </a:r>
            <a:endParaRPr lang="pt-BR" dirty="0"/>
          </a:p>
        </p:txBody>
      </p:sp>
      <p:sp>
        <p:nvSpPr>
          <p:cNvPr id="3" name="Título 2"/>
          <p:cNvSpPr>
            <a:spLocks noGrp="1"/>
          </p:cNvSpPr>
          <p:nvPr>
            <p:ph type="title"/>
          </p:nvPr>
        </p:nvSpPr>
        <p:spPr>
          <a:xfrm>
            <a:off x="457200" y="485740"/>
            <a:ext cx="8229600" cy="942996"/>
          </a:xfrm>
        </p:spPr>
        <p:txBody>
          <a:bodyPr>
            <a:normAutofit/>
          </a:bodyPr>
          <a:lstStyle/>
          <a:p>
            <a:pPr algn="ctr"/>
            <a:r>
              <a:rPr lang="pt-BR" sz="3800" dirty="0" smtClean="0"/>
              <a:t>Ambiente Rural X Ambiente Urbano</a:t>
            </a:r>
            <a:endParaRPr lang="pt-BR" sz="3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047884"/>
            <a:ext cx="8229600" cy="4238636"/>
          </a:xfrm>
        </p:spPr>
        <p:txBody>
          <a:bodyPr/>
          <a:lstStyle/>
          <a:p>
            <a:pPr algn="just"/>
            <a:r>
              <a:rPr lang="pt-BR" dirty="0" smtClean="0"/>
              <a:t>Dezenas de estudos apontaram para que:</a:t>
            </a:r>
          </a:p>
          <a:p>
            <a:pPr algn="just"/>
            <a:endParaRPr lang="pt-BR" dirty="0" smtClean="0"/>
          </a:p>
          <a:p>
            <a:pPr algn="just"/>
            <a:r>
              <a:rPr lang="pt-BR" dirty="0" smtClean="0"/>
              <a:t>Quanto maior o número de espectadores que presenciam uma situação de emergência, menos provável é que qualquer um deles ajude a vítima – fenômeno denominado </a:t>
            </a:r>
            <a:r>
              <a:rPr lang="pt-BR" dirty="0" smtClean="0">
                <a:solidFill>
                  <a:schemeClr val="accent2">
                    <a:lumMod val="60000"/>
                    <a:lumOff val="40000"/>
                  </a:schemeClr>
                </a:solidFill>
              </a:rPr>
              <a:t>=&gt;</a:t>
            </a:r>
            <a:r>
              <a:rPr lang="pt-BR" dirty="0" smtClean="0"/>
              <a:t> </a:t>
            </a:r>
            <a:r>
              <a:rPr lang="pt-BR" i="1" dirty="0" smtClean="0"/>
              <a:t>efeito espectador</a:t>
            </a:r>
            <a:endParaRPr lang="pt-BR" i="1" dirty="0"/>
          </a:p>
        </p:txBody>
      </p:sp>
      <p:sp>
        <p:nvSpPr>
          <p:cNvPr id="3" name="Título 2"/>
          <p:cNvSpPr>
            <a:spLocks noGrp="1"/>
          </p:cNvSpPr>
          <p:nvPr>
            <p:ph type="title"/>
          </p:nvPr>
        </p:nvSpPr>
        <p:spPr>
          <a:xfrm>
            <a:off x="457200" y="571480"/>
            <a:ext cx="8229600" cy="1219200"/>
          </a:xfrm>
        </p:spPr>
        <p:txBody>
          <a:bodyPr>
            <a:normAutofit fontScale="90000"/>
          </a:bodyPr>
          <a:lstStyle/>
          <a:p>
            <a:pPr algn="ctr"/>
            <a:r>
              <a:rPr lang="pt-BR" dirty="0" smtClean="0"/>
              <a:t>O Número de Espectadores:</a:t>
            </a:r>
            <a:br>
              <a:rPr lang="pt-BR" dirty="0" smtClean="0"/>
            </a:br>
            <a:r>
              <a:rPr lang="pt-BR" dirty="0" smtClean="0"/>
              <a:t>O Efeito Espectador</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500174"/>
            <a:ext cx="8329642" cy="4857784"/>
          </a:xfrm>
        </p:spPr>
        <p:txBody>
          <a:bodyPr/>
          <a:lstStyle/>
          <a:p>
            <a:pPr algn="ctr">
              <a:buNone/>
            </a:pPr>
            <a:r>
              <a:rPr lang="pt-BR" dirty="0" smtClean="0"/>
              <a:t>Relacionamentos Comunais </a:t>
            </a:r>
            <a:r>
              <a:rPr lang="pt-BR" dirty="0" smtClean="0">
                <a:solidFill>
                  <a:schemeClr val="accent2">
                    <a:lumMod val="60000"/>
                    <a:lumOff val="40000"/>
                  </a:schemeClr>
                </a:solidFill>
              </a:rPr>
              <a:t>X </a:t>
            </a:r>
            <a:r>
              <a:rPr lang="pt-BR" dirty="0" smtClean="0"/>
              <a:t>Relacionamentos de Troca</a:t>
            </a:r>
          </a:p>
          <a:p>
            <a:pPr>
              <a:buNone/>
            </a:pPr>
            <a:endParaRPr lang="pt-BR" dirty="0" smtClean="0"/>
          </a:p>
          <a:p>
            <a:pPr algn="just">
              <a:buFont typeface="Wingdings 2" pitchFamily="18" charset="2"/>
              <a:buChar char=""/>
            </a:pPr>
            <a:r>
              <a:rPr lang="pt-BR" dirty="0" smtClean="0"/>
              <a:t>O que determina se as pessoas ajudarão nos relacionamentos mais próximos – membros da família, amantes, amigos íntimos?</a:t>
            </a:r>
          </a:p>
          <a:p>
            <a:pPr algn="just">
              <a:buFont typeface="Wingdings 2" pitchFamily="18" charset="2"/>
              <a:buChar char=""/>
            </a:pPr>
            <a:endParaRPr lang="pt-BR" dirty="0" smtClean="0"/>
          </a:p>
          <a:p>
            <a:pPr algn="just">
              <a:buFont typeface="Wingdings 2" pitchFamily="18" charset="2"/>
              <a:buChar char=""/>
            </a:pPr>
            <a:r>
              <a:rPr lang="pt-BR" i="1" dirty="0" smtClean="0"/>
              <a:t>Relacionamentos Comunais </a:t>
            </a:r>
            <a:r>
              <a:rPr lang="pt-BR" dirty="0" smtClean="0">
                <a:solidFill>
                  <a:schemeClr val="accent2">
                    <a:lumMod val="60000"/>
                    <a:lumOff val="40000"/>
                  </a:schemeClr>
                </a:solidFill>
              </a:rPr>
              <a:t>=&gt;</a:t>
            </a:r>
            <a:r>
              <a:rPr lang="pt-BR" dirty="0" smtClean="0"/>
              <a:t> o principal interesse se encontra no bem-estar da outra pessoa</a:t>
            </a:r>
          </a:p>
          <a:p>
            <a:pPr algn="just">
              <a:buFont typeface="Wingdings 2" pitchFamily="18" charset="2"/>
              <a:buChar char=""/>
            </a:pPr>
            <a:r>
              <a:rPr lang="pt-BR" i="1" dirty="0" smtClean="0"/>
              <a:t>Relacionamentos de Troca </a:t>
            </a:r>
            <a:r>
              <a:rPr lang="pt-BR" dirty="0" smtClean="0">
                <a:solidFill>
                  <a:schemeClr val="accent2">
                    <a:lumMod val="60000"/>
                    <a:lumOff val="40000"/>
                  </a:schemeClr>
                </a:solidFill>
              </a:rPr>
              <a:t>=&gt;</a:t>
            </a:r>
            <a:r>
              <a:rPr lang="pt-BR" dirty="0" smtClean="0"/>
              <a:t> são orientados por considerações de eqüidade – que aquilo que você põe no relacionamento seja igual ao que dele tira</a:t>
            </a:r>
            <a:endParaRPr lang="pt-BR" dirty="0"/>
          </a:p>
        </p:txBody>
      </p:sp>
      <p:sp>
        <p:nvSpPr>
          <p:cNvPr id="3" name="Título 2"/>
          <p:cNvSpPr>
            <a:spLocks noGrp="1"/>
          </p:cNvSpPr>
          <p:nvPr>
            <p:ph type="title"/>
          </p:nvPr>
        </p:nvSpPr>
        <p:spPr>
          <a:xfrm>
            <a:off x="142844" y="571480"/>
            <a:ext cx="8858312" cy="719134"/>
          </a:xfrm>
        </p:spPr>
        <p:txBody>
          <a:bodyPr>
            <a:normAutofit/>
          </a:bodyPr>
          <a:lstStyle/>
          <a:p>
            <a:pPr algn="ctr"/>
            <a:r>
              <a:rPr lang="pt-BR" sz="3800" dirty="0" smtClean="0"/>
              <a:t>A Natureza do Relacionamento:</a:t>
            </a:r>
            <a:endParaRPr lang="pt-BR" sz="3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57298"/>
            <a:ext cx="8229600" cy="4786346"/>
          </a:xfrm>
        </p:spPr>
        <p:txBody>
          <a:bodyPr>
            <a:normAutofit/>
          </a:bodyPr>
          <a:lstStyle/>
          <a:p>
            <a:pPr algn="just"/>
            <a:r>
              <a:rPr lang="pt-BR" dirty="0" smtClean="0"/>
              <a:t>Vale ressaltar de antes de caminhar essa questão, não devemos impor ajuda a qualquer pessoa que encontramos, queira ela ou não queira</a:t>
            </a:r>
          </a:p>
          <a:p>
            <a:pPr algn="just"/>
            <a:endParaRPr lang="pt-BR" dirty="0" smtClean="0"/>
          </a:p>
          <a:p>
            <a:pPr algn="just"/>
            <a:r>
              <a:rPr lang="pt-BR" dirty="0" smtClean="0"/>
              <a:t>Em certas condições, recebê-la pode produzir efeito nocivo na auto-estima do indivíduo</a:t>
            </a:r>
          </a:p>
          <a:p>
            <a:pPr algn="just"/>
            <a:endParaRPr lang="pt-BR" dirty="0" smtClean="0"/>
          </a:p>
          <a:p>
            <a:pPr algn="just"/>
            <a:r>
              <a:rPr lang="pt-BR" dirty="0" smtClean="0"/>
              <a:t>O objetivo é tornar a ajuda bem recebida, pondo em destaque seu interesse pela pessoa contemplada, e não usar a oportunidade para mostrar seus conhecimentos ou habilidades superiores</a:t>
            </a:r>
            <a:endParaRPr lang="pt-BR" dirty="0"/>
          </a:p>
        </p:txBody>
      </p:sp>
      <p:sp>
        <p:nvSpPr>
          <p:cNvPr id="3" name="Título 2"/>
          <p:cNvSpPr>
            <a:spLocks noGrp="1"/>
          </p:cNvSpPr>
          <p:nvPr>
            <p:ph type="title"/>
          </p:nvPr>
        </p:nvSpPr>
        <p:spPr>
          <a:xfrm>
            <a:off x="457200" y="271426"/>
            <a:ext cx="8229600" cy="942996"/>
          </a:xfrm>
        </p:spPr>
        <p:txBody>
          <a:bodyPr>
            <a:normAutofit/>
          </a:bodyPr>
          <a:lstStyle/>
          <a:p>
            <a:pPr algn="ctr"/>
            <a:r>
              <a:rPr lang="pt-BR" sz="3800" dirty="0" smtClean="0"/>
              <a:t>Como Aumentar a Ajuda?</a:t>
            </a:r>
            <a:endParaRPr lang="pt-BR" sz="3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642918"/>
            <a:ext cx="8229600" cy="785818"/>
          </a:xfrm>
        </p:spPr>
        <p:txBody>
          <a:bodyPr/>
          <a:lstStyle/>
          <a:p>
            <a:pPr>
              <a:buNone/>
            </a:pPr>
            <a:endParaRPr lang="pt-BR" dirty="0"/>
          </a:p>
        </p:txBody>
      </p:sp>
      <p:pic>
        <p:nvPicPr>
          <p:cNvPr id="1026" name="Picture 2" descr="D:\Meus documentos\Minhas imagens\252D5_1.jpg"/>
          <p:cNvPicPr>
            <a:picLocks noChangeAspect="1" noChangeArrowheads="1"/>
          </p:cNvPicPr>
          <p:nvPr/>
        </p:nvPicPr>
        <p:blipFill>
          <a:blip r:embed="rId2" cstate="print"/>
          <a:srcRect/>
          <a:stretch>
            <a:fillRect/>
          </a:stretch>
        </p:blipFill>
        <p:spPr bwMode="auto">
          <a:xfrm>
            <a:off x="1500166" y="1142984"/>
            <a:ext cx="6286504" cy="47148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428604"/>
            <a:ext cx="8229600" cy="1500198"/>
          </a:xfrm>
        </p:spPr>
        <p:txBody>
          <a:bodyPr/>
          <a:lstStyle/>
          <a:p>
            <a:pPr algn="just"/>
            <a:r>
              <a:rPr lang="pt-BR" dirty="0" smtClean="0"/>
              <a:t>Existe um motivo puro para alguém se preocupar com outro, de modo que se disponham a ajudar seu semelhante sem nenhum interesse por detrás?</a:t>
            </a:r>
            <a:endParaRPr lang="pt-BR" dirty="0"/>
          </a:p>
        </p:txBody>
      </p:sp>
      <p:pic>
        <p:nvPicPr>
          <p:cNvPr id="3075" name="Picture 3" descr="D:\Meus documentos\Minhas imagens\278_3018-alt-charge30.jpg"/>
          <p:cNvPicPr>
            <a:picLocks noChangeAspect="1" noChangeArrowheads="1"/>
          </p:cNvPicPr>
          <p:nvPr/>
        </p:nvPicPr>
        <p:blipFill>
          <a:blip r:embed="rId2" cstate="print"/>
          <a:srcRect/>
          <a:stretch>
            <a:fillRect/>
          </a:stretch>
        </p:blipFill>
        <p:spPr bwMode="auto">
          <a:xfrm>
            <a:off x="1502984" y="1857364"/>
            <a:ext cx="6212288" cy="453410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2143116"/>
            <a:ext cx="9144000" cy="1290638"/>
          </a:xfrm>
        </p:spPr>
        <p:txBody>
          <a:bodyPr>
            <a:normAutofit/>
          </a:bodyPr>
          <a:lstStyle/>
          <a:p>
            <a:pPr algn="ctr"/>
            <a:r>
              <a:rPr lang="pt-BR" sz="4800" i="1" dirty="0" smtClean="0"/>
              <a:t>Obrigada!</a:t>
            </a:r>
            <a:endParaRPr lang="pt-BR" sz="48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428596" y="428604"/>
            <a:ext cx="4471990" cy="6286544"/>
          </a:xfrm>
        </p:spPr>
        <p:txBody>
          <a:bodyPr>
            <a:normAutofit/>
          </a:bodyPr>
          <a:lstStyle/>
          <a:p>
            <a:pPr algn="just"/>
            <a:r>
              <a:rPr lang="pt-BR" dirty="0" smtClean="0"/>
              <a:t>Comportamento Pró-Social ou Altruísmo, por que?</a:t>
            </a:r>
          </a:p>
          <a:p>
            <a:pPr algn="just"/>
            <a:r>
              <a:rPr lang="pt-BR" dirty="0" smtClean="0"/>
              <a:t>No dia 29/10/2008 sai uma reportagem no site de notícias da Globo: “Religião beneficia sociedade, mas por motivos 'egoístas', sugerem pesquisas. Desejo de manter reputação elevada aumentaria generosidade religiosa. Fé também parece beneficiar cooperação dentro de grupos numerosos.</a:t>
            </a:r>
          </a:p>
          <a:p>
            <a:endParaRPr lang="pt-BR" dirty="0" smtClean="0"/>
          </a:p>
        </p:txBody>
      </p:sp>
      <p:pic>
        <p:nvPicPr>
          <p:cNvPr id="1026" name="Picture 2" descr="D:\Meus documentos\Minhas imagens\0,,15798261-EX,00.jpg"/>
          <p:cNvPicPr>
            <a:picLocks noChangeAspect="1" noChangeArrowheads="1"/>
          </p:cNvPicPr>
          <p:nvPr/>
        </p:nvPicPr>
        <p:blipFill>
          <a:blip r:embed="rId3" cstate="print"/>
          <a:srcRect/>
          <a:stretch>
            <a:fillRect/>
          </a:stretch>
        </p:blipFill>
        <p:spPr bwMode="auto">
          <a:xfrm>
            <a:off x="5143529" y="1000141"/>
            <a:ext cx="3571875" cy="4714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457200" y="1285860"/>
            <a:ext cx="8229600" cy="5000660"/>
          </a:xfrm>
        </p:spPr>
        <p:txBody>
          <a:bodyPr>
            <a:normAutofit/>
          </a:bodyPr>
          <a:lstStyle/>
          <a:p>
            <a:pPr algn="just">
              <a:lnSpc>
                <a:spcPct val="150000"/>
              </a:lnSpc>
            </a:pPr>
            <a:r>
              <a:rPr lang="pt-BR" i="1" dirty="0" smtClean="0"/>
              <a:t>Teoria da Evolução</a:t>
            </a:r>
            <a:r>
              <a:rPr lang="pt-BR" dirty="0" smtClean="0"/>
              <a:t>, Darwin (1859) -&gt; seleção natural</a:t>
            </a:r>
          </a:p>
          <a:p>
            <a:pPr algn="just">
              <a:lnSpc>
                <a:spcPct val="150000"/>
              </a:lnSpc>
            </a:pPr>
            <a:r>
              <a:rPr lang="pt-BR" dirty="0" smtClean="0"/>
              <a:t>Qualquer gene que facilite nossa sobrevivência e aumente a probabilidade de gerarmos prole será provavelmente transmitido de ma geração a outra</a:t>
            </a:r>
          </a:p>
          <a:p>
            <a:pPr algn="just">
              <a:lnSpc>
                <a:spcPct val="150000"/>
              </a:lnSpc>
            </a:pPr>
            <a:r>
              <a:rPr lang="pt-BR" dirty="0" smtClean="0"/>
              <a:t>Os genes que reduzem nossas chances de sobrevivências como os que causam doenças, reduzem nossa probabilidade de gerar prole e, assim, é menos provável que sejam passados pra outras gerações</a:t>
            </a:r>
            <a:endParaRPr lang="pt-BR" dirty="0"/>
          </a:p>
        </p:txBody>
      </p:sp>
      <p:sp>
        <p:nvSpPr>
          <p:cNvPr id="5" name="Título 4"/>
          <p:cNvSpPr>
            <a:spLocks noGrp="1"/>
          </p:cNvSpPr>
          <p:nvPr>
            <p:ph type="title"/>
          </p:nvPr>
        </p:nvSpPr>
        <p:spPr>
          <a:xfrm>
            <a:off x="214282" y="223838"/>
            <a:ext cx="8715436" cy="990584"/>
          </a:xfrm>
        </p:spPr>
        <p:txBody>
          <a:bodyPr>
            <a:normAutofit fontScale="90000"/>
          </a:bodyPr>
          <a:lstStyle/>
          <a:p>
            <a:pPr algn="ctr"/>
            <a:r>
              <a:rPr lang="pt-BR" dirty="0" smtClean="0"/>
              <a:t>Psicologia Evolucionária: Instintos e Genes</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571480"/>
            <a:ext cx="8229600" cy="2214578"/>
          </a:xfrm>
        </p:spPr>
        <p:txBody>
          <a:bodyPr>
            <a:normAutofit/>
          </a:bodyPr>
          <a:lstStyle/>
          <a:p>
            <a:pPr algn="just"/>
            <a:r>
              <a:rPr lang="pt-BR" dirty="0" smtClean="0"/>
              <a:t>Um problema potencial na teoria evolucionária:             de que maneira ela pode explicar o altruísmo?</a:t>
            </a:r>
          </a:p>
          <a:p>
            <a:pPr algn="just"/>
            <a:r>
              <a:rPr lang="pt-BR" dirty="0" smtClean="0"/>
              <a:t>Se o objetivo supremo do indivíduo é assegurar sua própria sobrevivência, por que ajudar outra pessoa à sua própria custa?</a:t>
            </a:r>
            <a:endParaRPr lang="pt-BR" dirty="0"/>
          </a:p>
        </p:txBody>
      </p:sp>
      <p:pic>
        <p:nvPicPr>
          <p:cNvPr id="4098" name="Picture 2" descr="D:\Meus documentos\Minhas imagens\calvin-haroldo-tira27.jpg"/>
          <p:cNvPicPr>
            <a:picLocks noChangeAspect="1" noChangeArrowheads="1"/>
          </p:cNvPicPr>
          <p:nvPr/>
        </p:nvPicPr>
        <p:blipFill>
          <a:blip r:embed="rId2" cstate="print"/>
          <a:srcRect/>
          <a:stretch>
            <a:fillRect/>
          </a:stretch>
        </p:blipFill>
        <p:spPr bwMode="auto">
          <a:xfrm>
            <a:off x="636609" y="3143248"/>
            <a:ext cx="7941386" cy="2581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142984"/>
            <a:ext cx="8186766" cy="5286412"/>
          </a:xfrm>
        </p:spPr>
        <p:txBody>
          <a:bodyPr>
            <a:normAutofit/>
          </a:bodyPr>
          <a:lstStyle/>
          <a:p>
            <a:pPr algn="just">
              <a:lnSpc>
                <a:spcPct val="150000"/>
              </a:lnSpc>
            </a:pPr>
            <a:r>
              <a:rPr lang="pt-BR" dirty="0" smtClean="0"/>
              <a:t>Comportamentos que ajudam um parente genético são favorecidos pela seleção natural</a:t>
            </a:r>
          </a:p>
          <a:p>
            <a:pPr algn="just">
              <a:lnSpc>
                <a:spcPct val="150000"/>
              </a:lnSpc>
            </a:pPr>
            <a:r>
              <a:rPr lang="pt-BR" dirty="0" smtClean="0"/>
              <a:t>As pessoas podem aumentar a probabilidade de que seus genes sejam transmitidos a outras gerações não só tendo prole própria mas assegurando também que seus parente genéticos tenham filhos</a:t>
            </a:r>
          </a:p>
          <a:p>
            <a:pPr algn="just">
              <a:lnSpc>
                <a:spcPct val="150000"/>
              </a:lnSpc>
            </a:pPr>
            <a:r>
              <a:rPr lang="pt-BR" dirty="0" smtClean="0"/>
              <a:t>A seleção natural, portanto, deveria beneficiar os atos altruístas voltados para os parentes genéticos</a:t>
            </a:r>
            <a:endParaRPr lang="pt-BR" dirty="0"/>
          </a:p>
        </p:txBody>
      </p:sp>
      <p:sp>
        <p:nvSpPr>
          <p:cNvPr id="3" name="Título 2"/>
          <p:cNvSpPr>
            <a:spLocks noGrp="1"/>
          </p:cNvSpPr>
          <p:nvPr>
            <p:ph type="title"/>
          </p:nvPr>
        </p:nvSpPr>
        <p:spPr>
          <a:xfrm>
            <a:off x="142844" y="71414"/>
            <a:ext cx="8786874" cy="1062022"/>
          </a:xfrm>
        </p:spPr>
        <p:txBody>
          <a:bodyPr>
            <a:normAutofit/>
          </a:bodyPr>
          <a:lstStyle/>
          <a:p>
            <a:pPr algn="ctr"/>
            <a:r>
              <a:rPr lang="pt-BR" sz="3800" dirty="0" smtClean="0"/>
              <a:t>Seleção de Parentela</a:t>
            </a:r>
            <a:endParaRPr lang="pt-BR"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571480"/>
            <a:ext cx="8186766" cy="5929354"/>
          </a:xfrm>
        </p:spPr>
        <p:txBody>
          <a:bodyPr>
            <a:normAutofit/>
          </a:bodyPr>
          <a:lstStyle/>
          <a:p>
            <a:pPr algn="just">
              <a:lnSpc>
                <a:spcPct val="150000"/>
              </a:lnSpc>
            </a:pPr>
            <a:r>
              <a:rPr lang="pt-BR" dirty="0" smtClean="0"/>
              <a:t>Não significa que a pessoa avalie conscientemente a importância biológica do seu comportamento antes de decidir se ajuda ou não, ele não calcula grosseiramente a probabilidade de que seus genes sejam transmitidos, mas é mais provável que sobrevivam os genes de indivíduos que levam em consideração a “importância biológica”</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071546"/>
            <a:ext cx="8229600" cy="5429288"/>
          </a:xfrm>
        </p:spPr>
        <p:txBody>
          <a:bodyPr>
            <a:normAutofit/>
          </a:bodyPr>
          <a:lstStyle/>
          <a:p>
            <a:pPr algn="just">
              <a:lnSpc>
                <a:spcPct val="110000"/>
              </a:lnSpc>
            </a:pPr>
            <a:r>
              <a:rPr lang="pt-BR" dirty="0" smtClean="0"/>
              <a:t>A expectativa de que ajudar alguém aumenta a probabilidade de ser ajudado por outro no futuro</a:t>
            </a:r>
          </a:p>
          <a:p>
            <a:pPr algn="just">
              <a:lnSpc>
                <a:spcPct val="80000"/>
              </a:lnSpc>
            </a:pPr>
            <a:endParaRPr lang="pt-BR" dirty="0" smtClean="0"/>
          </a:p>
          <a:p>
            <a:pPr algn="just">
              <a:lnSpc>
                <a:spcPct val="110000"/>
              </a:lnSpc>
            </a:pPr>
            <a:r>
              <a:rPr lang="pt-BR" dirty="0" smtClean="0"/>
              <a:t>À medida que os seres humanos evoluíam, um grupo de indivíduos inteiramente egoístas, cada qual morando em sua própria caverna, teria mais dificuldades para sobreviver do que um grupo que tivesse aprendido a cooperar uns com os outros</a:t>
            </a:r>
          </a:p>
          <a:p>
            <a:pPr algn="just">
              <a:lnSpc>
                <a:spcPct val="80000"/>
              </a:lnSpc>
            </a:pPr>
            <a:endParaRPr lang="pt-BR" dirty="0" smtClean="0"/>
          </a:p>
          <a:p>
            <a:pPr algn="just">
              <a:lnSpc>
                <a:spcPct val="110000"/>
              </a:lnSpc>
            </a:pPr>
            <a:r>
              <a:rPr lang="pt-BR" dirty="0" smtClean="0"/>
              <a:t>Os que tinham maior chances de sobrevivência eram os indivíduos que chegaram a um entendimento com os vizinhos sobre reciprocidade</a:t>
            </a:r>
            <a:endParaRPr lang="pt-BR" dirty="0"/>
          </a:p>
        </p:txBody>
      </p:sp>
      <p:sp>
        <p:nvSpPr>
          <p:cNvPr id="3" name="Título 2"/>
          <p:cNvSpPr>
            <a:spLocks noGrp="1"/>
          </p:cNvSpPr>
          <p:nvPr>
            <p:ph type="title"/>
          </p:nvPr>
        </p:nvSpPr>
        <p:spPr>
          <a:xfrm>
            <a:off x="0" y="-24"/>
            <a:ext cx="9144000" cy="1062022"/>
          </a:xfrm>
        </p:spPr>
        <p:txBody>
          <a:bodyPr>
            <a:normAutofit/>
          </a:bodyPr>
          <a:lstStyle/>
          <a:p>
            <a:pPr algn="ctr"/>
            <a:r>
              <a:rPr lang="pt-BR" sz="3800" dirty="0" smtClean="0"/>
              <a:t>A Norma da Reciprocidade</a:t>
            </a:r>
            <a:endParaRPr lang="pt-BR" sz="3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ersonalizada 52">
      <a:dk1>
        <a:sysClr val="windowText" lastClr="000000"/>
      </a:dk1>
      <a:lt1>
        <a:sysClr val="window" lastClr="FFFFFF"/>
      </a:lt1>
      <a:dk2>
        <a:srgbClr val="01303D"/>
      </a:dk2>
      <a:lt2>
        <a:srgbClr val="F2F2F2"/>
      </a:lt2>
      <a:accent1>
        <a:srgbClr val="0B5394"/>
      </a:accent1>
      <a:accent2>
        <a:srgbClr val="BF9000"/>
      </a:accent2>
      <a:accent3>
        <a:srgbClr val="089CA2"/>
      </a:accent3>
      <a:accent4>
        <a:srgbClr val="10CF9B"/>
      </a:accent4>
      <a:accent5>
        <a:srgbClr val="7CCA62"/>
      </a:accent5>
      <a:accent6>
        <a:srgbClr val="7E9532"/>
      </a:accent6>
      <a:hlink>
        <a:srgbClr val="A9A100"/>
      </a:hlink>
      <a:folHlink>
        <a:srgbClr val="3ECCB4"/>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1445</TotalTime>
  <Words>1127</Words>
  <Application>Microsoft Office PowerPoint</Application>
  <PresentationFormat>Apresentação na tela (4:3)</PresentationFormat>
  <Paragraphs>99</Paragraphs>
  <Slides>30</Slides>
  <Notes>3</Notes>
  <HiddenSlides>0</HiddenSlides>
  <MMClips>2</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Papel</vt:lpstr>
      <vt:lpstr>Comportamento Pró-Social: Por que as Pessoas ajudam?</vt:lpstr>
      <vt:lpstr>Motivos Básicos  Subjacentes ao Comportamento Pró-Social:  por que as pessoas ajudam?</vt:lpstr>
      <vt:lpstr>Slide 3</vt:lpstr>
      <vt:lpstr>Slide 4</vt:lpstr>
      <vt:lpstr>Psicologia Evolucionária: Instintos e Genes</vt:lpstr>
      <vt:lpstr>Slide 6</vt:lpstr>
      <vt:lpstr>Seleção de Parentela</vt:lpstr>
      <vt:lpstr>Slide 8</vt:lpstr>
      <vt:lpstr>A Norma da Reciprocidade</vt:lpstr>
      <vt:lpstr>Aprendizagem das Normas Sociais</vt:lpstr>
      <vt:lpstr>Slide 11</vt:lpstr>
      <vt:lpstr>Slide 12</vt:lpstr>
      <vt:lpstr>Normas Sociais e a Cultura</vt:lpstr>
      <vt:lpstr>Troca Social:  Os Custos e Recompensas da Ajuda</vt:lpstr>
      <vt:lpstr>Slide 15</vt:lpstr>
      <vt:lpstr>Empatia e Altruísmo:  O Puro Motivo Para Ajudar</vt:lpstr>
      <vt:lpstr>Por que algumas pessoas  ajudam mais do que as outras?</vt:lpstr>
      <vt:lpstr>Instilar Disposição de Ajuda com Recompensas e Modelos</vt:lpstr>
      <vt:lpstr>Será a Personalidade Tudo o Que Importa?</vt:lpstr>
      <vt:lpstr>Diferenças de Gênero em Comportamento Pró-Social</vt:lpstr>
      <vt:lpstr>Propaganda Ford Fusion</vt:lpstr>
      <vt:lpstr>Diferenças Culturais em Comportamento Pró-Social</vt:lpstr>
      <vt:lpstr>Os Efeitos do Estado de Espírito no Comportamento Pró-Social</vt:lpstr>
      <vt:lpstr>Determinantes Situacionais do Comportamento Pró-Social:</vt:lpstr>
      <vt:lpstr>Ambiente Rural X Ambiente Urbano</vt:lpstr>
      <vt:lpstr>O Número de Espectadores: O Efeito Espectador</vt:lpstr>
      <vt:lpstr>A Natureza do Relacionamento:</vt:lpstr>
      <vt:lpstr>Como Aumentar a Ajuda?</vt:lpstr>
      <vt:lpstr>Slide 29</vt:lpstr>
      <vt:lpstr>Obrigada!</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Comportamento Pró-Social: Por que as Pessoas ajudam?</dc:title>
  <dc:creator>Casa</dc:creator>
  <cp:lastModifiedBy>Casa</cp:lastModifiedBy>
  <cp:revision>93</cp:revision>
  <dcterms:created xsi:type="dcterms:W3CDTF">2010-05-01T22:28:43Z</dcterms:created>
  <dcterms:modified xsi:type="dcterms:W3CDTF">2010-05-24T00:36:23Z</dcterms:modified>
</cp:coreProperties>
</file>